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9" r:id="rId3"/>
    <p:sldId id="283" r:id="rId4"/>
    <p:sldId id="281" r:id="rId5"/>
    <p:sldId id="270" r:id="rId6"/>
    <p:sldId id="271" r:id="rId7"/>
    <p:sldId id="269" r:id="rId8"/>
    <p:sldId id="272" r:id="rId9"/>
    <p:sldId id="284" r:id="rId10"/>
    <p:sldId id="285" r:id="rId11"/>
    <p:sldId id="299" r:id="rId12"/>
    <p:sldId id="286" r:id="rId13"/>
    <p:sldId id="263" r:id="rId14"/>
    <p:sldId id="296" r:id="rId15"/>
    <p:sldId id="274" r:id="rId16"/>
    <p:sldId id="287" r:id="rId17"/>
    <p:sldId id="297" r:id="rId18"/>
    <p:sldId id="294" r:id="rId19"/>
    <p:sldId id="280" r:id="rId20"/>
    <p:sldId id="295" r:id="rId21"/>
    <p:sldId id="298" r:id="rId22"/>
    <p:sldId id="278"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941" autoAdjust="0"/>
  </p:normalViewPr>
  <p:slideViewPr>
    <p:cSldViewPr>
      <p:cViewPr varScale="1">
        <p:scale>
          <a:sx n="97" d="100"/>
          <a:sy n="97" d="100"/>
        </p:scale>
        <p:origin x="1046" y="82"/>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043DC-7BA7-4E89-951B-60EA52B5DC5C}" type="datetimeFigureOut">
              <a:rPr lang="sv-SE" smtClean="0"/>
              <a:t>2017-02-13</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B6859-73B5-4D46-BEB0-75D19A656E3F}" type="slidenum">
              <a:rPr lang="sv-SE" smtClean="0"/>
              <a:t>‹#›</a:t>
            </a:fld>
            <a:endParaRPr lang="sv-SE" dirty="0"/>
          </a:p>
        </p:txBody>
      </p:sp>
    </p:spTree>
    <p:extLst>
      <p:ext uri="{BB962C8B-B14F-4D97-AF65-F5344CB8AC3E}">
        <p14:creationId xmlns:p14="http://schemas.microsoft.com/office/powerpoint/2010/main" val="140776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Likriktad terminologi. Att vi benämner</a:t>
            </a:r>
            <a:r>
              <a:rPr lang="sv-SE" baseline="0" dirty="0" smtClean="0"/>
              <a:t> samma sak. Likriktad registrering att vi registerar på ett likt sätt ute på andvändar nivå. Likriktad utdata som är uppbyggd så jämförelse är möjlig samt att leverantörerna kan produsera rapporter som är jämförbara oavsett journalleverantör</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2</a:t>
            </a:fld>
            <a:endParaRPr lang="sv-SE" dirty="0"/>
          </a:p>
        </p:txBody>
      </p:sp>
    </p:spTree>
    <p:extLst>
      <p:ext uri="{BB962C8B-B14F-4D97-AF65-F5344CB8AC3E}">
        <p14:creationId xmlns:p14="http://schemas.microsoft.com/office/powerpoint/2010/main" val="30203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Är</a:t>
            </a:r>
            <a:r>
              <a:rPr lang="sv-SE" baseline="0" dirty="0" smtClean="0"/>
              <a:t> det tillräckligt med dessa kodningarna? Behövs de andra. Bostad, Sjukhus, VC är de stora delarna. </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15</a:t>
            </a:fld>
            <a:endParaRPr lang="sv-SE" dirty="0"/>
          </a:p>
        </p:txBody>
      </p:sp>
    </p:spTree>
    <p:extLst>
      <p:ext uri="{BB962C8B-B14F-4D97-AF65-F5344CB8AC3E}">
        <p14:creationId xmlns:p14="http://schemas.microsoft.com/office/powerpoint/2010/main" val="22002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B3C04D9-AA78-4CD2-A7A0-3C2C4895D332}" type="slidenum">
              <a:rPr lang="sv-SE" smtClean="0"/>
              <a:t>18</a:t>
            </a:fld>
            <a:endParaRPr lang="sv-SE" dirty="0"/>
          </a:p>
        </p:txBody>
      </p:sp>
    </p:spTree>
    <p:extLst>
      <p:ext uri="{BB962C8B-B14F-4D97-AF65-F5344CB8AC3E}">
        <p14:creationId xmlns:p14="http://schemas.microsoft.com/office/powerpoint/2010/main" val="241645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Glenn</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19</a:t>
            </a:fld>
            <a:endParaRPr lang="sv-SE" dirty="0"/>
          </a:p>
        </p:txBody>
      </p:sp>
    </p:spTree>
    <p:extLst>
      <p:ext uri="{BB962C8B-B14F-4D97-AF65-F5344CB8AC3E}">
        <p14:creationId xmlns:p14="http://schemas.microsoft.com/office/powerpoint/2010/main" val="213854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Glenn</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20</a:t>
            </a:fld>
            <a:endParaRPr lang="sv-SE" dirty="0"/>
          </a:p>
        </p:txBody>
      </p:sp>
    </p:spTree>
    <p:extLst>
      <p:ext uri="{BB962C8B-B14F-4D97-AF65-F5344CB8AC3E}">
        <p14:creationId xmlns:p14="http://schemas.microsoft.com/office/powerpoint/2010/main" val="427040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EB6859-73B5-4D46-BEB0-75D19A656E3F}" type="slidenum">
              <a:rPr lang="sv-SE" smtClean="0"/>
              <a:t>22</a:t>
            </a:fld>
            <a:endParaRPr lang="sv-SE" dirty="0"/>
          </a:p>
        </p:txBody>
      </p:sp>
    </p:spTree>
    <p:extLst>
      <p:ext uri="{BB962C8B-B14F-4D97-AF65-F5344CB8AC3E}">
        <p14:creationId xmlns:p14="http://schemas.microsoft.com/office/powerpoint/2010/main" val="313002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Idag</a:t>
            </a:r>
            <a:r>
              <a:rPr lang="sv-SE" baseline="0" dirty="0" smtClean="0"/>
              <a:t> mäter vi antal och tider och vi vill nu lägga till ytterligare kvalitetsindikatorer och första och sista värden som möjliggör utvärdering.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3</a:t>
            </a:fld>
            <a:endParaRPr lang="sv-SE" dirty="0"/>
          </a:p>
        </p:txBody>
      </p:sp>
    </p:spTree>
    <p:extLst>
      <p:ext uri="{BB962C8B-B14F-4D97-AF65-F5344CB8AC3E}">
        <p14:creationId xmlns:p14="http://schemas.microsoft.com/office/powerpoint/2010/main" val="370344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Kodning uppdragstyp är själv nyckeln till både nationellt</a:t>
            </a:r>
            <a:r>
              <a:rPr lang="sv-SE" baseline="0" dirty="0" smtClean="0"/>
              <a:t> ambulansregister och </a:t>
            </a:r>
            <a:r>
              <a:rPr lang="sv-SE" baseline="0" dirty="0" err="1" smtClean="0"/>
              <a:t>nysam</a:t>
            </a:r>
            <a:r>
              <a:rPr lang="sv-SE" baseline="0" dirty="0" smtClean="0"/>
              <a:t> nyckeltal. Det är denna som styr hur uppdragen ska delas in. Primär uppdrag, sekundäruppdrag, passningsuppdrag, vård på plats, vård med transport, ingen patient med mera. Det är denna kodning som lägger grunden till registerarbetet. Men den kommer även att underlätta det egna uppföljningsarbetet inom den egna verksamheten.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4</a:t>
            </a:fld>
            <a:endParaRPr lang="sv-SE" dirty="0"/>
          </a:p>
        </p:txBody>
      </p:sp>
    </p:spTree>
    <p:extLst>
      <p:ext uri="{BB962C8B-B14F-4D97-AF65-F5344CB8AC3E}">
        <p14:creationId xmlns:p14="http://schemas.microsoft.com/office/powerpoint/2010/main" val="58257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Glenn</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5</a:t>
            </a:fld>
            <a:endParaRPr lang="sv-SE" dirty="0"/>
          </a:p>
        </p:txBody>
      </p:sp>
    </p:spTree>
    <p:extLst>
      <p:ext uri="{BB962C8B-B14F-4D97-AF65-F5344CB8AC3E}">
        <p14:creationId xmlns:p14="http://schemas.microsoft.com/office/powerpoint/2010/main" val="305184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Uppbyggnaden består</a:t>
            </a:r>
            <a:r>
              <a:rPr lang="sv-SE" baseline="0" dirty="0" smtClean="0"/>
              <a:t> av 3 delar. Primäruppdrag, Sekundäruppdrag samt passningsuppdrag som sedan bryts ner till Vård med transport, Vård på plats och Ingen patient. Dessa delar de som preciserar in registerdata samt </a:t>
            </a:r>
            <a:r>
              <a:rPr lang="sv-SE" baseline="0" dirty="0" err="1" smtClean="0"/>
              <a:t>nysam</a:t>
            </a:r>
            <a:r>
              <a:rPr lang="sv-SE" baseline="0" dirty="0" smtClean="0"/>
              <a:t> nyckeltal. Vidare längre ner är det bra om verksamheterna andväder så lik terminologi som möjligt och några finns redan med i </a:t>
            </a:r>
            <a:r>
              <a:rPr lang="sv-SE" sz="1200" dirty="0" smtClean="0"/>
              <a:t>Standard för nationella data i ambulansjournal. Denna är dock en mått på minidata och kommer att  utvecklas genom tid. Tex Hänvisning till annan vårdnivå, Hänvisning till annat transportsätt. Bedömnings</a:t>
            </a:r>
            <a:r>
              <a:rPr lang="sv-SE" sz="1200" baseline="0" dirty="0" smtClean="0"/>
              <a:t>enhet, Lättvårdsambulans mm. </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6</a:t>
            </a:fld>
            <a:endParaRPr lang="sv-SE" dirty="0"/>
          </a:p>
        </p:txBody>
      </p:sp>
    </p:spTree>
    <p:extLst>
      <p:ext uri="{BB962C8B-B14F-4D97-AF65-F5344CB8AC3E}">
        <p14:creationId xmlns:p14="http://schemas.microsoft.com/office/powerpoint/2010/main" val="30912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a:t>
            </a:r>
            <a:r>
              <a:rPr lang="sv-SE" baseline="0" dirty="0" smtClean="0"/>
              <a:t> på hur det kan se ut. Införande 1 juni 2016 i samband med en utbildningsinsatts på 1,5 för medarbetarna. Det var ett uppskattat inslag då vi inom regionhalland inte diskuterat dessa ingående tidigare. De var mycket felkodningar innan utbildningsinsatts samt byte och tydliggörande av uppdragskodningen. Det förekommer felkodning nu också men inte i samma utsträckning och det är framför allt Sekundäruppdragen som felkodas. Stickprov görs och återkoppling till berörda medarbetare. Tas som positivt.</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7</a:t>
            </a:fld>
            <a:endParaRPr lang="sv-SE" dirty="0"/>
          </a:p>
        </p:txBody>
      </p:sp>
    </p:spTree>
    <p:extLst>
      <p:ext uri="{BB962C8B-B14F-4D97-AF65-F5344CB8AC3E}">
        <p14:creationId xmlns:p14="http://schemas.microsoft.com/office/powerpoint/2010/main" val="19845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Björn</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8</a:t>
            </a:fld>
            <a:endParaRPr lang="sv-SE" dirty="0"/>
          </a:p>
        </p:txBody>
      </p:sp>
    </p:spTree>
    <p:extLst>
      <p:ext uri="{BB962C8B-B14F-4D97-AF65-F5344CB8AC3E}">
        <p14:creationId xmlns:p14="http://schemas.microsoft.com/office/powerpoint/2010/main" val="313801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 uppföljningsarbetet ser vi inom vår organisation brister i uppföljande vitalparameter serier. Hur</a:t>
            </a:r>
            <a:r>
              <a:rPr lang="sv-SE" baseline="0" dirty="0" smtClean="0"/>
              <a:t> motiverar vi merarbetarna att göra detta. Resultat från 2015 år insamling av data har lett till utbildningsinsatser. Ett par magisterarbeten har belyst detta gällande dokumentation och uppföljning av smärta av bristfällig. För att få processmått behövs två värden. Vad är det vi gör och har det någon effekt. </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9</a:t>
            </a:fld>
            <a:endParaRPr lang="sv-SE" dirty="0"/>
          </a:p>
        </p:txBody>
      </p:sp>
    </p:spTree>
    <p:extLst>
      <p:ext uri="{BB962C8B-B14F-4D97-AF65-F5344CB8AC3E}">
        <p14:creationId xmlns:p14="http://schemas.microsoft.com/office/powerpoint/2010/main" val="428213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Person id behövs om vi skall</a:t>
            </a:r>
            <a:r>
              <a:rPr lang="sv-SE" baseline="0" dirty="0" smtClean="0"/>
              <a:t> kunna koppla till andra register. </a:t>
            </a:r>
            <a:r>
              <a:rPr lang="sv-SE" baseline="0" dirty="0" err="1" smtClean="0"/>
              <a:t>Pul</a:t>
            </a:r>
            <a:r>
              <a:rPr lang="sv-SE" baseline="0" dirty="0" smtClean="0"/>
              <a:t> ombuds registring krävs. </a:t>
            </a:r>
            <a:endParaRPr lang="sv-SE" dirty="0"/>
          </a:p>
        </p:txBody>
      </p:sp>
      <p:sp>
        <p:nvSpPr>
          <p:cNvPr id="4" name="Platshållare för bildnummer 3"/>
          <p:cNvSpPr>
            <a:spLocks noGrp="1"/>
          </p:cNvSpPr>
          <p:nvPr>
            <p:ph type="sldNum" sz="quarter" idx="10"/>
          </p:nvPr>
        </p:nvSpPr>
        <p:spPr/>
        <p:txBody>
          <a:bodyPr/>
          <a:lstStyle/>
          <a:p>
            <a:fld id="{79EB6859-73B5-4D46-BEB0-75D19A656E3F}" type="slidenum">
              <a:rPr lang="sv-SE" smtClean="0"/>
              <a:t>12</a:t>
            </a:fld>
            <a:endParaRPr lang="sv-SE" dirty="0"/>
          </a:p>
        </p:txBody>
      </p:sp>
    </p:spTree>
    <p:extLst>
      <p:ext uri="{BB962C8B-B14F-4D97-AF65-F5344CB8AC3E}">
        <p14:creationId xmlns:p14="http://schemas.microsoft.com/office/powerpoint/2010/main" val="344865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20240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38598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375626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62507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368283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424760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414382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172679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300517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265824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11EBFA1-4253-4222-B51B-F345C392973F}" type="datetimeFigureOut">
              <a:rPr lang="sv-SE" smtClean="0"/>
              <a:t>2017-02-13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872F483-C492-4AD8-82CC-A2EF727CEC04}" type="slidenum">
              <a:rPr lang="sv-SE" smtClean="0"/>
              <a:t>‹#›</a:t>
            </a:fld>
            <a:endParaRPr lang="sv-SE" dirty="0"/>
          </a:p>
        </p:txBody>
      </p:sp>
    </p:spTree>
    <p:extLst>
      <p:ext uri="{BB962C8B-B14F-4D97-AF65-F5344CB8AC3E}">
        <p14:creationId xmlns:p14="http://schemas.microsoft.com/office/powerpoint/2010/main" val="29676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EBFA1-4253-4222-B51B-F345C392973F}" type="datetimeFigureOut">
              <a:rPr lang="sv-SE" smtClean="0"/>
              <a:t>2017-02-13</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F483-C492-4AD8-82CC-A2EF727CEC04}" type="slidenum">
              <a:rPr lang="sv-SE" smtClean="0"/>
              <a:t>‹#›</a:t>
            </a:fld>
            <a:endParaRPr lang="sv-SE" dirty="0"/>
          </a:p>
        </p:txBody>
      </p:sp>
    </p:spTree>
    <p:extLst>
      <p:ext uri="{BB962C8B-B14F-4D97-AF65-F5344CB8AC3E}">
        <p14:creationId xmlns:p14="http://schemas.microsoft.com/office/powerpoint/2010/main" val="2099604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ambulansregistret@flisa.n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se/url?sa=i&amp;rct=j&amp;q=&amp;esrc=s&amp;source=images&amp;cd=&amp;cad=rja&amp;uact=8&amp;ved=0ahUKEwj-yN_60cjRAhXH2CwKHQ7oBDQQjRwIBw&amp;url=http://www.akademiliv.se/2014/09/20517/&amp;psig=AFQjCNHUxIohiD-v4Cn0oJGVKJIV-eDbcg&amp;ust=1484723944912718" TargetMode="External"/><Relationship Id="rId13" Type="http://schemas.openxmlformats.org/officeDocument/2006/relationships/image" Target="../media/image11.jpeg"/><Relationship Id="rId18" Type="http://schemas.openxmlformats.org/officeDocument/2006/relationships/hyperlink" Target="https://www.google.se/url?sa=i&amp;rct=j&amp;q=&amp;esrc=s&amp;source=images&amp;cd=&amp;cad=rja&amp;uact=8&amp;ved=0ahUKEwjHwozM08jRAhXiNJoKHQrZD8wQjRwIBw&amp;url=https://bioquibook.wikispaces.com/Genes%2Brelacionados%2Bcon%2Bla%2Bdiabetes%2Btipo%2B2&amp;psig=AFQjCNFy8dzlT1JLNURNStr1dW7ahLejjA&amp;ust=1484724399388392" TargetMode="External"/><Relationship Id="rId3" Type="http://schemas.openxmlformats.org/officeDocument/2006/relationships/image" Target="../media/image5.png"/><Relationship Id="rId21"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hyperlink" Target="http://www.google.se/url?sa=i&amp;rct=j&amp;q=&amp;esrc=s&amp;source=images&amp;cd=&amp;cad=rja&amp;uact=8&amp;ved=0ahUKEwjPoKjj0sjRAhXGIJoKHVsNCqcQjRwIBw&amp;url=http://vardgivare.skane.se/vardriktlinjer/habilitering/smarta/&amp;psig=AFQjCNHrq52VQk0PFzFLDTIQQs6cSKf2DA&amp;ust=1484724160621238" TargetMode="External"/><Relationship Id="rId17"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hyperlink" Target="http://www.google.se/url?sa=i&amp;rct=j&amp;q=&amp;esrc=s&amp;source=images&amp;cd=&amp;cad=rja&amp;uact=8&amp;ved=0ahUKEwj0gaa008jRAhWqE5oKHaC1DsEQjRwIBw&amp;url=http://feberbarn.se/&amp;psig=AFQjCNG3D0ILDe8Q3zU-DLaajxVaeXxYOA&amp;ust=1484724310300697" TargetMode="Externa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jpeg"/><Relationship Id="rId5" Type="http://schemas.openxmlformats.org/officeDocument/2006/relationships/image" Target="../media/image6.jpeg"/><Relationship Id="rId15" Type="http://schemas.openxmlformats.org/officeDocument/2006/relationships/image" Target="../media/image12.png"/><Relationship Id="rId10" Type="http://schemas.openxmlformats.org/officeDocument/2006/relationships/hyperlink" Target="http://www.google.se/url?sa=i&amp;rct=j&amp;q=&amp;esrc=s&amp;source=images&amp;cd=&amp;cad=rja&amp;uact=8&amp;ved=0ahUKEwj1yLKn0sjRAhWIKJoKHeW2DFYQjRwIBw&amp;url=http://www.quremed.com/products-equipment/defibrillators/corpuls-monitoring-defibrillator/corpuls-defibrillatormonitoring-unit/&amp;psig=AFQjCNHlx-RhknGbBYji2zvCbqkLQzuHfg&amp;ust=1484724035355762" TargetMode="External"/><Relationship Id="rId19" Type="http://schemas.openxmlformats.org/officeDocument/2006/relationships/image" Target="../media/image14.jpeg"/><Relationship Id="rId4" Type="http://schemas.openxmlformats.org/officeDocument/2006/relationships/hyperlink" Target="http://www.google.se/url?sa=i&amp;rct=j&amp;q=&amp;esrc=s&amp;source=images&amp;cd=&amp;cad=rja&amp;uact=8&amp;ved=0ahUKEwiFpeD7zcjRAhXFVSwKHbDuA3YQjRwIBw&amp;url=http://www.trelleborg.se/sv/kommun-politik/kommunfakta/ortsnamn-pa-soderslatt/&amp;bvm=bv.144224172,d.bGg&amp;psig=AFQjCNHeAUhfh3TVfqDgzp2lYuNo-WQfsQ&amp;ust=1484722695192051" TargetMode="External"/><Relationship Id="rId9" Type="http://schemas.openxmlformats.org/officeDocument/2006/relationships/image" Target="../media/image9.jpeg"/><Relationship Id="rId14" Type="http://schemas.openxmlformats.org/officeDocument/2006/relationships/hyperlink" Target="http://www.google.se/url?sa=i&amp;rct=j&amp;q=&amp;esrc=s&amp;source=images&amp;cd=&amp;cad=rja&amp;uact=8&amp;ved=0ahUKEwjEzauF08jRAhWIApoKHUDlBNoQjRwIBw&amp;url=http://narkosguiden.se/book/medvetandegradering-och-sedering/&amp;psig=AFQjCNHQtzJne6HKm5VAUVn7nXtGY-PT6Q&amp;ust=148472426091512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se/url?sa=i&amp;rct=j&amp;q=&amp;esrc=s&amp;source=images&amp;cd=&amp;cad=rja&amp;uact=8&amp;ved=0ahUKEwieq_WOz8jRAhVBBSwKHUvND3kQjRwIBw&amp;url=http://www.jomm.se/Digital-publicering-2014/Calmaren/LOKALA-NYHETER/Las-paa-dorrarna-pa-Vasterviks-sjukhus&amp;psig=AFQjCNEvIuCdXhh9wjwJrFDEZoUhJZ3cNw&amp;ust=1484723199119016" TargetMode="External"/><Relationship Id="rId13"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19.jpeg"/><Relationship Id="rId12" Type="http://schemas.openxmlformats.org/officeDocument/2006/relationships/hyperlink" Target="http://www.google.se/url?sa=i&amp;rct=j&amp;q=&amp;esrc=s&amp;source=images&amp;cd=&amp;cad=rja&amp;uact=8&amp;ved=0ahUKEwiiqOTAz8jRAhVCWSwKHWDRC3UQjRwIBw&amp;url=http://sverigesradio.se/sida/artikel.aspx?programid%3D93%26artikel%3D5367382&amp;psig=AFQjCNEEr8lT6GO42iGehnmUdeHBaLjkYg&amp;ust=14847233087171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se/url?sa=i&amp;rct=j&amp;q=&amp;esrc=s&amp;source=images&amp;cd=&amp;cad=rja&amp;uact=8&amp;ved=0ahUKEwiSyrzzzsjRAhWKDywKHY-7AswQjRwIBw&amp;url=http://www.sodertaljesjukhus.se/Patient-Anhorig/Akut-sjukolycka/&amp;psig=AFQjCNFr8MxfEpAmkyR3valRpU-CNG2tAA&amp;ust=1484723130597469" TargetMode="External"/><Relationship Id="rId11" Type="http://schemas.openxmlformats.org/officeDocument/2006/relationships/image" Target="../media/image21.jpeg"/><Relationship Id="rId5" Type="http://schemas.openxmlformats.org/officeDocument/2006/relationships/image" Target="../media/image18.jpeg"/><Relationship Id="rId15" Type="http://schemas.openxmlformats.org/officeDocument/2006/relationships/image" Target="../media/image23.jpeg"/><Relationship Id="rId10" Type="http://schemas.openxmlformats.org/officeDocument/2006/relationships/hyperlink" Target="http://www.google.se/url?sa=i&amp;rct=j&amp;q=&amp;esrc=s&amp;source=images&amp;cd=&amp;cad=rja&amp;uact=8&amp;ved=0ahUKEwjRnM6sz8jRAhVCjCwKHdxHC-gQjRwIBw&amp;url=http://10680.str.se/bil-utbildning/riskutbildning/&amp;psig=AFQjCNECsciBQ2IJEMyXLqvz72gS0UW8Gg&amp;ust=1484723253123134" TargetMode="External"/><Relationship Id="rId4" Type="http://schemas.openxmlformats.org/officeDocument/2006/relationships/hyperlink" Target="http://www.google.se/url?sa=i&amp;rct=j&amp;q=&amp;esrc=s&amp;source=images&amp;cd=&amp;cad=rja&amp;uact=8&amp;ved=0ahUKEwi3mPrUzsjRAhXLKywKHVj7AGcQjRwIBw&amp;url=http://sverigesradio.se/sida/artikel.aspx?programid%3D103%26artikel%3D5277443&amp;psig=AFQjCNHwbVJjkpKQw6OugCgD6RlMvg_eVA&amp;ust=1484723076389330" TargetMode="External"/><Relationship Id="rId9" Type="http://schemas.openxmlformats.org/officeDocument/2006/relationships/image" Target="../media/image20.jpeg"/><Relationship Id="rId14" Type="http://schemas.openxmlformats.org/officeDocument/2006/relationships/hyperlink" Target="http://www.google.se/url?sa=i&amp;rct=j&amp;q=&amp;esrc=s&amp;source=images&amp;cd=&amp;cad=rja&amp;uact=8&amp;ved=0ahUKEwic9YDfz8jRAhWGjCwKHQzhD3AQjRwIBw&amp;url=http://sjukskoterskekarriar.se/artikel/aldrevard-ar-som-ett-spannande-detektivarbete/&amp;psig=AFQjCNHojrOiFwyO_3BU9bNppdU0muLrbQ&amp;ust=148472336522315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692696"/>
            <a:ext cx="7772400" cy="1470025"/>
          </a:xfrm>
        </p:spPr>
        <p:txBody>
          <a:bodyPr>
            <a:normAutofit/>
          </a:bodyPr>
          <a:lstStyle/>
          <a:p>
            <a:r>
              <a:rPr lang="sv-SE" sz="3600" dirty="0" smtClean="0"/>
              <a:t>Nationellt kvalitetsregister och nyckeltal</a:t>
            </a:r>
            <a:endParaRPr lang="sv-SE" sz="3600" dirty="0"/>
          </a:p>
        </p:txBody>
      </p:sp>
      <p:sp>
        <p:nvSpPr>
          <p:cNvPr id="3" name="Underrubrik 2"/>
          <p:cNvSpPr>
            <a:spLocks noGrp="1"/>
          </p:cNvSpPr>
          <p:nvPr>
            <p:ph type="subTitle" idx="1"/>
          </p:nvPr>
        </p:nvSpPr>
        <p:spPr>
          <a:xfrm>
            <a:off x="1259632" y="4005064"/>
            <a:ext cx="6400800" cy="1752600"/>
          </a:xfrm>
        </p:spPr>
        <p:txBody>
          <a:bodyPr/>
          <a:lstStyle/>
          <a:p>
            <a:r>
              <a:rPr lang="sv-SE" dirty="0" smtClean="0"/>
              <a:t>Kodning av data </a:t>
            </a:r>
            <a:endParaRPr lang="sv-SE"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474401"/>
            <a:ext cx="1114399" cy="117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429082"/>
            <a:ext cx="2186674" cy="126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703252"/>
            <a:ext cx="2153047" cy="89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860179"/>
            <a:ext cx="2394595" cy="5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08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sz="2400" dirty="0" smtClean="0"/>
              <a:t>VAS/NRS första och sista värden, 1-10</a:t>
            </a:r>
          </a:p>
          <a:p>
            <a:r>
              <a:rPr lang="sv-SE" sz="2400" dirty="0" smtClean="0"/>
              <a:t>P-glukos första och sista värden mmol/l</a:t>
            </a:r>
          </a:p>
          <a:p>
            <a:r>
              <a:rPr lang="sv-SE" sz="2400" dirty="0" smtClean="0"/>
              <a:t>EKG</a:t>
            </a:r>
          </a:p>
          <a:p>
            <a:r>
              <a:rPr lang="sv-SE" sz="2400" dirty="0" smtClean="0"/>
              <a:t>Läkemedel, registrerade läkemedel med ATC kod. Obs Andningsoxygen registreras som läkemedel </a:t>
            </a:r>
            <a:endParaRPr lang="sv-SE" sz="2400" dirty="0" smtClean="0">
              <a:solidFill>
                <a:srgbClr val="FF0000"/>
              </a:solidFill>
            </a:endParaRPr>
          </a:p>
          <a:p>
            <a:r>
              <a:rPr lang="sv-SE" sz="2400" dirty="0" smtClean="0"/>
              <a:t>ESS kod</a:t>
            </a:r>
          </a:p>
          <a:p>
            <a:r>
              <a:rPr lang="sv-SE" sz="2400" dirty="0" smtClean="0"/>
              <a:t>ESS färg</a:t>
            </a:r>
          </a:p>
          <a:p>
            <a:r>
              <a:rPr lang="sv-SE" sz="2400" dirty="0" smtClean="0"/>
              <a:t>VP färg</a:t>
            </a:r>
            <a:endParaRPr lang="sv-SE" sz="2400" dirty="0" smtClean="0">
              <a:solidFill>
                <a:srgbClr val="FF0000"/>
              </a:solidFill>
            </a:endParaRPr>
          </a:p>
          <a:p>
            <a:r>
              <a:rPr lang="sv-SE" sz="2400" dirty="0" smtClean="0"/>
              <a:t>RETTS PRIO, första/sista</a:t>
            </a:r>
          </a:p>
          <a:p>
            <a:pPr marL="0" indent="0">
              <a:buNone/>
            </a:pPr>
            <a:endParaRPr lang="sv-SE" sz="2400" dirty="0" smtClean="0">
              <a:solidFill>
                <a:srgbClr val="FF0000"/>
              </a:solidFill>
            </a:endParaRPr>
          </a:p>
          <a:p>
            <a:endParaRPr lang="sv-SE" sz="2400" dirty="0" smtClean="0"/>
          </a:p>
          <a:p>
            <a:endParaRPr lang="sv-SE" sz="2400" dirty="0"/>
          </a:p>
        </p:txBody>
      </p:sp>
      <p:sp>
        <p:nvSpPr>
          <p:cNvPr id="4" name="Rubrik 1"/>
          <p:cNvSpPr>
            <a:spLocks noGrp="1"/>
          </p:cNvSpPr>
          <p:nvPr>
            <p:ph type="title"/>
          </p:nvPr>
        </p:nvSpPr>
        <p:spPr/>
        <p:txBody>
          <a:bodyPr/>
          <a:lstStyle/>
          <a:p>
            <a:r>
              <a:rPr lang="sv-SE" dirty="0" smtClean="0"/>
              <a:t>Kvalitets indikatorer</a:t>
            </a:r>
            <a:endParaRPr lang="sv-SE" dirty="0"/>
          </a:p>
        </p:txBody>
      </p:sp>
    </p:spTree>
    <p:extLst>
      <p:ext uri="{BB962C8B-B14F-4D97-AF65-F5344CB8AC3E}">
        <p14:creationId xmlns:p14="http://schemas.microsoft.com/office/powerpoint/2010/main" val="525185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EKG</a:t>
            </a:r>
            <a:endParaRPr lang="sv-SE"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35" y="1772817"/>
            <a:ext cx="6828003" cy="42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43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Registrering av</a:t>
            </a:r>
            <a:endParaRPr lang="sv-SE" dirty="0"/>
          </a:p>
        </p:txBody>
      </p:sp>
      <p:sp>
        <p:nvSpPr>
          <p:cNvPr id="3" name="Platshållare för innehåll 2"/>
          <p:cNvSpPr>
            <a:spLocks noGrp="1"/>
          </p:cNvSpPr>
          <p:nvPr>
            <p:ph idx="1"/>
          </p:nvPr>
        </p:nvSpPr>
        <p:spPr/>
        <p:txBody>
          <a:bodyPr/>
          <a:lstStyle/>
          <a:p>
            <a:r>
              <a:rPr lang="sv-SE" dirty="0" smtClean="0"/>
              <a:t>Person id (pul-ombuds registrering)</a:t>
            </a:r>
          </a:p>
          <a:p>
            <a:r>
              <a:rPr lang="sv-SE" dirty="0" smtClean="0"/>
              <a:t>Kön</a:t>
            </a:r>
          </a:p>
          <a:p>
            <a:r>
              <a:rPr lang="sv-SE" dirty="0" smtClean="0"/>
              <a:t>Ålder</a:t>
            </a:r>
          </a:p>
          <a:p>
            <a:endParaRPr lang="sv-SE" dirty="0"/>
          </a:p>
          <a:p>
            <a:endParaRPr lang="sv-SE" dirty="0" smtClean="0"/>
          </a:p>
          <a:p>
            <a:endParaRPr lang="sv-SE" dirty="0"/>
          </a:p>
        </p:txBody>
      </p:sp>
    </p:spTree>
    <p:extLst>
      <p:ext uri="{BB962C8B-B14F-4D97-AF65-F5344CB8AC3E}">
        <p14:creationId xmlns:p14="http://schemas.microsoft.com/office/powerpoint/2010/main" val="404186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491394" y="33265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VP numeriska värden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94" y="2492896"/>
            <a:ext cx="4075099" cy="300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212976"/>
            <a:ext cx="5906229" cy="271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56792"/>
            <a:ext cx="6819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19" y="1766342"/>
            <a:ext cx="7677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5" y="1975892"/>
            <a:ext cx="2247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93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6262556" cy="311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innehåll 2"/>
          <p:cNvSpPr txBox="1">
            <a:spLocks noGrp="1"/>
          </p:cNvSpPr>
          <p:nvPr>
            <p:ph type="title"/>
          </p:nvPr>
        </p:nvSpPr>
        <p:spPr>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Läkemedel</a:t>
            </a:r>
          </a:p>
          <a:p>
            <a:pPr marL="0" indent="0">
              <a:buFont typeface="Arial" panose="020B0604020202020204" pitchFamily="34" charset="0"/>
              <a:buNone/>
            </a:pPr>
            <a:r>
              <a:rPr lang="sv-SE" sz="1600" dirty="0" smtClean="0"/>
              <a:t>Ex RegionHalland</a:t>
            </a:r>
          </a:p>
          <a:p>
            <a:pPr marL="0" indent="0">
              <a:buFont typeface="Arial" panose="020B0604020202020204" pitchFamily="34" charset="0"/>
              <a:buNone/>
            </a:pPr>
            <a:r>
              <a:rPr lang="sv-SE" sz="1600" dirty="0" smtClean="0"/>
              <a:t>ATC-kodning av läkemedel.  </a:t>
            </a:r>
            <a:r>
              <a:rPr lang="sv-SE" sz="1600" dirty="0" smtClean="0">
                <a:solidFill>
                  <a:srgbClr val="FF0000"/>
                </a:solidFill>
              </a:rPr>
              <a:t>Andningsoxygen ska registreras som läkemedel</a:t>
            </a:r>
            <a:endParaRPr lang="sv-SE" sz="1600" dirty="0">
              <a:solidFill>
                <a:srgbClr val="FF0000"/>
              </a:solidFill>
            </a:endParaRPr>
          </a:p>
        </p:txBody>
      </p:sp>
      <p:sp>
        <p:nvSpPr>
          <p:cNvPr id="4" name="Upp 3"/>
          <p:cNvSpPr/>
          <p:nvPr/>
        </p:nvSpPr>
        <p:spPr>
          <a:xfrm>
            <a:off x="4067944" y="3501073"/>
            <a:ext cx="1152128" cy="1224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323528" y="5157192"/>
            <a:ext cx="7920880" cy="553998"/>
          </a:xfrm>
          <a:prstGeom prst="rect">
            <a:avLst/>
          </a:prstGeom>
          <a:noFill/>
        </p:spPr>
        <p:txBody>
          <a:bodyPr wrap="square" rtlCol="0">
            <a:spAutoFit/>
          </a:bodyPr>
          <a:lstStyle/>
          <a:p>
            <a:r>
              <a:rPr lang="sv-SE" sz="1000" dirty="0" smtClean="0"/>
              <a:t>Fundering inför framtiden: Möjliget att systemen känner av den totala mängden givet läkemedel som givits, ex morfin titreras under vårdtillfället vid 4 olika registrerade tillfällen samman ställs detta och förs över till registerdata som en samlad mängd morfin för att lättare kunna utvärdera effekt av läkemedel. Idag så följer vi inte upp given dos eller administrationssätt men verksamheterna efterfrågar det i uppföljningssyfte.</a:t>
            </a:r>
            <a:endParaRPr lang="sv-SE" sz="1000" dirty="0"/>
          </a:p>
        </p:txBody>
      </p:sp>
    </p:spTree>
    <p:extLst>
      <p:ext uri="{BB962C8B-B14F-4D97-AF65-F5344CB8AC3E}">
        <p14:creationId xmlns:p14="http://schemas.microsoft.com/office/powerpoint/2010/main" val="360921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539552" y="926506"/>
            <a:ext cx="8229600"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a:t>
            </a:r>
            <a:r>
              <a:rPr lang="sv-SE" dirty="0"/>
              <a:t>h</a:t>
            </a:r>
            <a:r>
              <a:rPr lang="sv-SE" dirty="0" smtClean="0"/>
              <a:t>ämtplatstyp och </a:t>
            </a:r>
            <a:r>
              <a:rPr lang="sv-SE" dirty="0"/>
              <a:t>d</a:t>
            </a:r>
            <a:r>
              <a:rPr lang="sv-SE" dirty="0" smtClean="0"/>
              <a:t>estinationstyp</a:t>
            </a:r>
          </a:p>
          <a:p>
            <a:pPr marL="0" indent="0">
              <a:buFont typeface="Arial" panose="020B0604020202020204" pitchFamily="34" charset="0"/>
              <a:buNone/>
            </a:pPr>
            <a:endParaRPr lang="sv-SE" dirty="0" smtClean="0">
              <a:solidFill>
                <a:srgbClr val="FF0000"/>
              </a:solidFill>
            </a:endParaRPr>
          </a:p>
          <a:p>
            <a:pPr marL="0" indent="0">
              <a:buFont typeface="Arial" panose="020B0604020202020204" pitchFamily="34" charset="0"/>
              <a:buNone/>
            </a:pPr>
            <a:endParaRPr lang="sv-SE" sz="1600" dirty="0"/>
          </a:p>
        </p:txBody>
      </p:sp>
      <p:sp>
        <p:nvSpPr>
          <p:cNvPr id="4" name="Platshållare för innehåll 3"/>
          <p:cNvSpPr>
            <a:spLocks noGrp="1"/>
          </p:cNvSpPr>
          <p:nvPr>
            <p:ph idx="1"/>
          </p:nvPr>
        </p:nvSpPr>
        <p:spPr>
          <a:xfrm>
            <a:off x="559864" y="2276872"/>
            <a:ext cx="8229600" cy="2736304"/>
          </a:xfrm>
        </p:spPr>
        <p:txBody>
          <a:bodyPr>
            <a:normAutofit/>
          </a:bodyPr>
          <a:lstStyle/>
          <a:p>
            <a:pPr marL="0" indent="0">
              <a:buNone/>
            </a:pPr>
            <a:r>
              <a:rPr lang="sv-SE" dirty="0" smtClean="0"/>
              <a:t>Bostad</a:t>
            </a:r>
          </a:p>
          <a:p>
            <a:pPr marL="0" indent="0">
              <a:buNone/>
            </a:pPr>
            <a:r>
              <a:rPr lang="sv-SE" dirty="0" smtClean="0"/>
              <a:t>Sjukhus</a:t>
            </a:r>
          </a:p>
          <a:p>
            <a:pPr marL="0" indent="0">
              <a:buNone/>
            </a:pPr>
            <a:r>
              <a:rPr lang="sv-SE" dirty="0" smtClean="0"/>
              <a:t>Vårdcentral</a:t>
            </a:r>
          </a:p>
          <a:p>
            <a:pPr marL="0" indent="0">
              <a:buNone/>
            </a:pPr>
            <a:r>
              <a:rPr lang="sv-SE" dirty="0" smtClean="0"/>
              <a:t>Övrigt</a:t>
            </a:r>
          </a:p>
          <a:p>
            <a:pPr marL="0" indent="0">
              <a:buNone/>
            </a:pPr>
            <a:endParaRPr lang="sv-SE" dirty="0"/>
          </a:p>
        </p:txBody>
      </p:sp>
    </p:spTree>
    <p:extLst>
      <p:ext uri="{BB962C8B-B14F-4D97-AF65-F5344CB8AC3E}">
        <p14:creationId xmlns:p14="http://schemas.microsoft.com/office/powerpoint/2010/main" val="62578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normAutofit fontScale="90000"/>
          </a:bodyPr>
          <a:lstStyle/>
          <a:p>
            <a:r>
              <a:rPr lang="sv-SE" dirty="0" smtClean="0"/>
              <a:t/>
            </a:r>
            <a:br>
              <a:rPr lang="sv-SE" dirty="0" smtClean="0"/>
            </a:br>
            <a:r>
              <a:rPr lang="sv-SE" sz="2700" dirty="0" smtClean="0"/>
              <a:t>Registrering uppdragstider</a:t>
            </a:r>
            <a:r>
              <a:rPr lang="sv-SE" dirty="0"/>
              <a:t/>
            </a:r>
            <a:br>
              <a:rPr lang="sv-SE" dirty="0"/>
            </a:br>
            <a:endParaRPr lang="sv-SE" dirty="0"/>
          </a:p>
        </p:txBody>
      </p:sp>
      <p:sp>
        <p:nvSpPr>
          <p:cNvPr id="3" name="Platshållare för innehåll 2"/>
          <p:cNvSpPr>
            <a:spLocks noGrp="1"/>
          </p:cNvSpPr>
          <p:nvPr>
            <p:ph idx="1"/>
          </p:nvPr>
        </p:nvSpPr>
        <p:spPr>
          <a:xfrm>
            <a:off x="467544" y="1196752"/>
            <a:ext cx="8229600" cy="5213176"/>
          </a:xfrm>
        </p:spPr>
        <p:txBody>
          <a:bodyPr>
            <a:normAutofit/>
          </a:bodyPr>
          <a:lstStyle/>
          <a:p>
            <a:r>
              <a:rPr lang="sv-SE" sz="2000" dirty="0" smtClean="0"/>
              <a:t>Larm datum </a:t>
            </a:r>
          </a:p>
          <a:p>
            <a:r>
              <a:rPr lang="sv-SE" sz="2000" dirty="0" smtClean="0"/>
              <a:t>Start datum</a:t>
            </a:r>
          </a:p>
          <a:p>
            <a:r>
              <a:rPr lang="sv-SE" sz="2000" dirty="0" smtClean="0"/>
              <a:t>Larm tid tt:mm:ss</a:t>
            </a:r>
          </a:p>
          <a:p>
            <a:r>
              <a:rPr lang="sv-SE" sz="2000" dirty="0" smtClean="0"/>
              <a:t>Start tid  tt:mm:ss</a:t>
            </a:r>
          </a:p>
          <a:p>
            <a:r>
              <a:rPr lang="sv-SE" sz="2000" dirty="0" smtClean="0"/>
              <a:t>Ankomst område  tt:mm:ss</a:t>
            </a:r>
          </a:p>
          <a:p>
            <a:r>
              <a:rPr lang="sv-SE" sz="2000" dirty="0" smtClean="0"/>
              <a:t>Lastat  tt:mm:ss</a:t>
            </a:r>
          </a:p>
          <a:p>
            <a:r>
              <a:rPr lang="sv-SE" sz="2000" dirty="0" smtClean="0"/>
              <a:t>Ankomst destination  tt:mm:ss</a:t>
            </a:r>
          </a:p>
          <a:p>
            <a:r>
              <a:rPr lang="sv-SE" sz="2000" dirty="0" smtClean="0"/>
              <a:t>Klart tid  tt:mm:ss</a:t>
            </a:r>
          </a:p>
          <a:p>
            <a:r>
              <a:rPr lang="sv-SE" sz="2000" dirty="0" smtClean="0"/>
              <a:t>Avslutningstid tt:mm:ss</a:t>
            </a:r>
          </a:p>
          <a:p>
            <a:r>
              <a:rPr lang="sv-SE" sz="2000" dirty="0" smtClean="0"/>
              <a:t>Utryckningstid . Totaltid i minuter(tid från utlarmning till Ankomst område)</a:t>
            </a:r>
          </a:p>
          <a:p>
            <a:r>
              <a:rPr lang="sv-SE" sz="2000" dirty="0" smtClean="0"/>
              <a:t>Uppdragstid med patient Total tid i minuter (tid från ankomst område till ankomst destination eller avbrutet uppdrag om vård på plats)</a:t>
            </a:r>
          </a:p>
          <a:p>
            <a:r>
              <a:rPr lang="sv-SE" sz="2000" dirty="0" smtClean="0"/>
              <a:t>Uppdragstid Total. (tid från utlarmning till uppdrag klart)</a:t>
            </a:r>
          </a:p>
          <a:p>
            <a:endParaRPr lang="sv-SE" sz="2400" dirty="0" smtClean="0"/>
          </a:p>
          <a:p>
            <a:endParaRPr lang="sv-SE" sz="2400" dirty="0" smtClean="0"/>
          </a:p>
          <a:p>
            <a:endParaRPr lang="sv-SE" dirty="0"/>
          </a:p>
        </p:txBody>
      </p:sp>
    </p:spTree>
    <p:extLst>
      <p:ext uri="{BB962C8B-B14F-4D97-AF65-F5344CB8AC3E}">
        <p14:creationId xmlns:p14="http://schemas.microsoft.com/office/powerpoint/2010/main" val="3659456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dirty="0" smtClean="0"/>
              <a:t>Utmaning att koda rätt från början</a:t>
            </a:r>
            <a:endParaRPr lang="sv-SE" sz="3200" b="1" dirty="0"/>
          </a:p>
        </p:txBody>
      </p:sp>
      <p:sp>
        <p:nvSpPr>
          <p:cNvPr id="3" name="Platshållare för innehåll 2"/>
          <p:cNvSpPr>
            <a:spLocks noGrp="1"/>
          </p:cNvSpPr>
          <p:nvPr>
            <p:ph idx="1"/>
          </p:nvPr>
        </p:nvSpPr>
        <p:spPr>
          <a:xfrm>
            <a:off x="457200" y="1600200"/>
            <a:ext cx="8229600" cy="4997152"/>
          </a:xfrm>
        </p:spPr>
        <p:txBody>
          <a:bodyPr>
            <a:normAutofit/>
          </a:bodyPr>
          <a:lstStyle/>
          <a:p>
            <a:pPr marL="0" indent="0">
              <a:buNone/>
            </a:pPr>
            <a:r>
              <a:rPr lang="sv-SE" sz="2000" dirty="0" smtClean="0"/>
              <a:t>Utbildning till medarbetare</a:t>
            </a:r>
          </a:p>
          <a:p>
            <a:r>
              <a:rPr lang="sv-SE" sz="2000" dirty="0" smtClean="0"/>
              <a:t>Nyckeln till tillförlitlig jämförbar data är att registrera korrekt redan från början</a:t>
            </a:r>
          </a:p>
          <a:p>
            <a:r>
              <a:rPr lang="sv-SE" sz="2000" dirty="0"/>
              <a:t>Trycka på vikten av kodning och registrering av de indikatorer som ingår samt att registrera på rätt ställen </a:t>
            </a:r>
            <a:r>
              <a:rPr lang="sv-SE" sz="2000" dirty="0" smtClean="0"/>
              <a:t>i </a:t>
            </a:r>
            <a:r>
              <a:rPr lang="sv-SE" sz="2000" dirty="0"/>
              <a:t>journalsystemet och med återkommande värden. </a:t>
            </a:r>
          </a:p>
          <a:p>
            <a:r>
              <a:rPr lang="sv-SE" sz="2000" dirty="0"/>
              <a:t> </a:t>
            </a:r>
            <a:r>
              <a:rPr lang="sv-SE" sz="2000" dirty="0" smtClean="0"/>
              <a:t>Utbildning </a:t>
            </a:r>
            <a:r>
              <a:rPr lang="sv-SE" sz="2000" dirty="0"/>
              <a:t>till medarbetare för att skapa en förståelse för uppföljning  nationellt och inom egen verksamhet</a:t>
            </a:r>
            <a:endParaRPr lang="sv-SE" sz="2000" dirty="0" smtClean="0"/>
          </a:p>
          <a:p>
            <a:r>
              <a:rPr lang="sv-SE" sz="2000" dirty="0" smtClean="0"/>
              <a:t>Ex resultat, uppföljning, utvärdering , forskning och resursfrågor </a:t>
            </a:r>
          </a:p>
          <a:p>
            <a:pPr marL="0" indent="0">
              <a:buNone/>
            </a:pPr>
            <a:endParaRPr lang="sv-SE" sz="2000" dirty="0" smtClean="0"/>
          </a:p>
          <a:p>
            <a:pPr marL="0" indent="0">
              <a:buNone/>
            </a:pPr>
            <a:r>
              <a:rPr lang="sv-SE" sz="2000" dirty="0" smtClean="0"/>
              <a:t>Syfte med register och nyckeltal</a:t>
            </a:r>
          </a:p>
          <a:p>
            <a:pPr>
              <a:buFontTx/>
              <a:buChar char="-"/>
            </a:pPr>
            <a:r>
              <a:rPr lang="sv-SE" sz="2000" dirty="0" smtClean="0"/>
              <a:t>Ex 1 miljon uppdrag, kostnad &gt;4 miljarder, ingen nationell uppföljning</a:t>
            </a:r>
          </a:p>
        </p:txBody>
      </p:sp>
    </p:spTree>
    <p:extLst>
      <p:ext uri="{BB962C8B-B14F-4D97-AF65-F5344CB8AC3E}">
        <p14:creationId xmlns:p14="http://schemas.microsoft.com/office/powerpoint/2010/main" val="125276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SQL fråga testinsamlingen 2015 och 2016</a:t>
            </a:r>
            <a:r>
              <a:rPr lang="sv-SE" sz="1800" dirty="0" smtClean="0">
                <a:solidFill>
                  <a:srgbClr val="FF0000"/>
                </a:solidFill>
              </a:rPr>
              <a:t> </a:t>
            </a:r>
            <a:br>
              <a:rPr lang="sv-SE" sz="1800" dirty="0" smtClean="0">
                <a:solidFill>
                  <a:srgbClr val="FF0000"/>
                </a:solidFill>
              </a:rPr>
            </a:br>
            <a:r>
              <a:rPr lang="sv-SE" sz="1800" dirty="0" smtClean="0">
                <a:solidFill>
                  <a:srgbClr val="FF0000"/>
                </a:solidFill>
              </a:rPr>
              <a:t>Rödmarkerat är förslag på utökning av SQL-frågan</a:t>
            </a:r>
            <a:endParaRPr lang="sv-SE" sz="3200" dirty="0"/>
          </a:p>
        </p:txBody>
      </p:sp>
      <p:sp>
        <p:nvSpPr>
          <p:cNvPr id="3" name="Platshållare för innehåll 2"/>
          <p:cNvSpPr>
            <a:spLocks noGrp="1"/>
          </p:cNvSpPr>
          <p:nvPr>
            <p:ph idx="1"/>
          </p:nvPr>
        </p:nvSpPr>
        <p:spPr>
          <a:xfrm>
            <a:off x="467544" y="1268760"/>
            <a:ext cx="3466728" cy="5400600"/>
          </a:xfrm>
        </p:spPr>
        <p:txBody>
          <a:bodyPr>
            <a:noAutofit/>
          </a:bodyPr>
          <a:lstStyle/>
          <a:p>
            <a:r>
              <a:rPr lang="sv-SE" sz="1000" dirty="0"/>
              <a:t>Station </a:t>
            </a:r>
          </a:p>
          <a:p>
            <a:r>
              <a:rPr lang="sv-SE" sz="1000" dirty="0" smtClean="0"/>
              <a:t>Bedömning</a:t>
            </a:r>
            <a:endParaRPr lang="sv-SE" sz="1000" dirty="0"/>
          </a:p>
          <a:p>
            <a:r>
              <a:rPr lang="sv-SE" sz="1000" dirty="0"/>
              <a:t>ESS </a:t>
            </a:r>
            <a:r>
              <a:rPr lang="sv-SE" sz="1000" dirty="0" smtClean="0"/>
              <a:t>Kod/NULL </a:t>
            </a:r>
            <a:endParaRPr lang="sv-SE" sz="1000" dirty="0"/>
          </a:p>
          <a:p>
            <a:r>
              <a:rPr lang="sv-SE" sz="1000" dirty="0"/>
              <a:t>ESS Färg/NULL </a:t>
            </a:r>
          </a:p>
          <a:p>
            <a:r>
              <a:rPr lang="sv-SE" sz="1000" dirty="0"/>
              <a:t>VP Färg första/NULL </a:t>
            </a:r>
          </a:p>
          <a:p>
            <a:r>
              <a:rPr lang="sv-SE" sz="1000" dirty="0"/>
              <a:t>VP Färg Sista/NULL </a:t>
            </a:r>
          </a:p>
          <a:p>
            <a:r>
              <a:rPr lang="sv-SE" sz="1000" dirty="0"/>
              <a:t>VP komplett/VP ej komplett </a:t>
            </a:r>
          </a:p>
          <a:p>
            <a:r>
              <a:rPr lang="sv-SE" sz="1000" dirty="0"/>
              <a:t>Andningsfrekvens första numeriskta värde/NULL </a:t>
            </a:r>
          </a:p>
          <a:p>
            <a:r>
              <a:rPr lang="sv-SE" sz="1000" dirty="0"/>
              <a:t>SpO2 första numeriskta värde/NULL </a:t>
            </a:r>
          </a:p>
          <a:p>
            <a:r>
              <a:rPr lang="sv-SE" sz="1000" dirty="0"/>
              <a:t>Pulsfrekvens första numeriskta värde/NULL </a:t>
            </a:r>
          </a:p>
          <a:p>
            <a:r>
              <a:rPr lang="sv-SE" sz="1000" dirty="0"/>
              <a:t>Blodtryck första numeriskta värde/NULL </a:t>
            </a:r>
          </a:p>
          <a:p>
            <a:r>
              <a:rPr lang="sv-SE" sz="1000" dirty="0"/>
              <a:t>RLS första numeriskta värde/NULL </a:t>
            </a:r>
          </a:p>
          <a:p>
            <a:r>
              <a:rPr lang="sv-SE" sz="1000" dirty="0"/>
              <a:t>Temp första numeriskta värde/NULL </a:t>
            </a:r>
          </a:p>
          <a:p>
            <a:r>
              <a:rPr lang="sv-SE" sz="1000" dirty="0"/>
              <a:t>Andningsfrekvens sista numeriskta värde/NULL </a:t>
            </a:r>
          </a:p>
          <a:p>
            <a:r>
              <a:rPr lang="sv-SE" sz="1000" dirty="0"/>
              <a:t>SpO2 sista numeriskta värde/NULL </a:t>
            </a:r>
          </a:p>
          <a:p>
            <a:r>
              <a:rPr lang="sv-SE" sz="1000" dirty="0"/>
              <a:t>Pulsfrekvens sista numeriskta värde/NULL </a:t>
            </a:r>
          </a:p>
          <a:p>
            <a:r>
              <a:rPr lang="sv-SE" sz="1000" dirty="0"/>
              <a:t>Blodtryck sista numeriskta värde/NULL </a:t>
            </a:r>
          </a:p>
          <a:p>
            <a:r>
              <a:rPr lang="sv-SE" sz="1000" dirty="0"/>
              <a:t>RLS sista numeriskta värde/NULL </a:t>
            </a:r>
          </a:p>
          <a:p>
            <a:r>
              <a:rPr lang="sv-SE" sz="1000" dirty="0"/>
              <a:t>Temp sista numeriskta värde/NULL </a:t>
            </a:r>
          </a:p>
          <a:p>
            <a:r>
              <a:rPr lang="sv-SE" sz="1000" dirty="0"/>
              <a:t>Ärende nummer </a:t>
            </a:r>
          </a:p>
          <a:p>
            <a:r>
              <a:rPr lang="sv-SE" sz="1000" dirty="0" smtClean="0"/>
              <a:t>Uppdragstyp</a:t>
            </a:r>
          </a:p>
          <a:p>
            <a:r>
              <a:rPr lang="sv-SE" sz="1000" dirty="0" smtClean="0">
                <a:solidFill>
                  <a:srgbClr val="FF0000"/>
                </a:solidFill>
              </a:rPr>
              <a:t>Primäruppdrag, Sekundäruppdrag, Passningsuppdrag</a:t>
            </a:r>
          </a:p>
          <a:p>
            <a:r>
              <a:rPr lang="sv-SE" sz="1000" dirty="0" smtClean="0">
                <a:solidFill>
                  <a:srgbClr val="FF0000"/>
                </a:solidFill>
              </a:rPr>
              <a:t>Vård på plats, Vård med transport</a:t>
            </a:r>
            <a:r>
              <a:rPr lang="sv-SE" sz="1000" dirty="0" smtClean="0"/>
              <a:t>, </a:t>
            </a:r>
            <a:r>
              <a:rPr lang="sv-SE" sz="1000" dirty="0">
                <a:solidFill>
                  <a:srgbClr val="FF0000"/>
                </a:solidFill>
              </a:rPr>
              <a:t>I</a:t>
            </a:r>
            <a:r>
              <a:rPr lang="sv-SE" sz="1000" dirty="0" smtClean="0">
                <a:solidFill>
                  <a:srgbClr val="FF0000"/>
                </a:solidFill>
              </a:rPr>
              <a:t>ngen patient</a:t>
            </a:r>
            <a:endParaRPr lang="sv-SE" sz="1000" dirty="0">
              <a:solidFill>
                <a:srgbClr val="FF0000"/>
              </a:solidFill>
            </a:endParaRPr>
          </a:p>
          <a:p>
            <a:r>
              <a:rPr lang="sv-SE" sz="1000" dirty="0"/>
              <a:t>Prio ut </a:t>
            </a:r>
          </a:p>
          <a:p>
            <a:r>
              <a:rPr lang="sv-SE" sz="1000" dirty="0"/>
              <a:t>Prio in </a:t>
            </a:r>
          </a:p>
          <a:p>
            <a:r>
              <a:rPr lang="sv-SE" sz="1000" dirty="0"/>
              <a:t>Veckodag </a:t>
            </a:r>
          </a:p>
          <a:p>
            <a:r>
              <a:rPr lang="sv-SE" sz="1000" dirty="0" smtClean="0"/>
              <a:t>Hämtplatstyp</a:t>
            </a:r>
          </a:p>
          <a:p>
            <a:r>
              <a:rPr lang="sv-SE" sz="1000" dirty="0" smtClean="0">
                <a:solidFill>
                  <a:srgbClr val="FF0000"/>
                </a:solidFill>
              </a:rPr>
              <a:t>Hämtadress(pickupp adress) </a:t>
            </a:r>
            <a:endParaRPr lang="sv-SE" sz="1000" dirty="0">
              <a:solidFill>
                <a:srgbClr val="FF0000"/>
              </a:solidFill>
            </a:endParaRPr>
          </a:p>
          <a:p>
            <a:r>
              <a:rPr lang="sv-SE" sz="1000" dirty="0"/>
              <a:t>Destinationstyp </a:t>
            </a:r>
          </a:p>
          <a:p>
            <a:r>
              <a:rPr lang="sv-SE" sz="1000" dirty="0"/>
              <a:t>Enhet </a:t>
            </a:r>
          </a:p>
        </p:txBody>
      </p:sp>
      <p:sp>
        <p:nvSpPr>
          <p:cNvPr id="4" name="textruta 3"/>
          <p:cNvSpPr txBox="1"/>
          <p:nvPr/>
        </p:nvSpPr>
        <p:spPr>
          <a:xfrm>
            <a:off x="4139952" y="1268760"/>
            <a:ext cx="4176464" cy="5632311"/>
          </a:xfrm>
          <a:prstGeom prst="rect">
            <a:avLst/>
          </a:prstGeom>
          <a:noFill/>
        </p:spPr>
        <p:txBody>
          <a:bodyPr wrap="square" rtlCol="0">
            <a:spAutoFit/>
          </a:bodyPr>
          <a:lstStyle/>
          <a:p>
            <a:pPr marL="171450" indent="-171450">
              <a:buFont typeface="Arial" panose="020B0604020202020204" pitchFamily="34" charset="0"/>
              <a:buChar char="•"/>
            </a:pPr>
            <a:endParaRPr lang="sv-SE" sz="1000" dirty="0" smtClean="0"/>
          </a:p>
          <a:p>
            <a:pPr marL="171450" indent="-171450">
              <a:buFont typeface="Arial" panose="020B0604020202020204" pitchFamily="34" charset="0"/>
              <a:buChar char="•"/>
            </a:pPr>
            <a:r>
              <a:rPr lang="sv-SE" sz="1000" dirty="0" smtClean="0"/>
              <a:t>Larmdatum </a:t>
            </a:r>
          </a:p>
          <a:p>
            <a:pPr marL="171450" indent="-171450">
              <a:buFont typeface="Arial" panose="020B0604020202020204" pitchFamily="34" charset="0"/>
              <a:buChar char="•"/>
            </a:pPr>
            <a:r>
              <a:rPr lang="sv-SE" sz="1000" dirty="0" smtClean="0"/>
              <a:t>Startdatum </a:t>
            </a:r>
          </a:p>
          <a:p>
            <a:pPr marL="171450" indent="-171450">
              <a:buFont typeface="Arial" panose="020B0604020202020204" pitchFamily="34" charset="0"/>
              <a:buChar char="•"/>
            </a:pPr>
            <a:r>
              <a:rPr lang="sv-SE" sz="1000" dirty="0" smtClean="0"/>
              <a:t>Larmtid </a:t>
            </a:r>
          </a:p>
          <a:p>
            <a:pPr marL="171450" indent="-171450">
              <a:buFont typeface="Arial" panose="020B0604020202020204" pitchFamily="34" charset="0"/>
              <a:buChar char="•"/>
            </a:pPr>
            <a:r>
              <a:rPr lang="sv-SE" sz="1000" dirty="0" smtClean="0"/>
              <a:t>Starttid </a:t>
            </a:r>
          </a:p>
          <a:p>
            <a:pPr marL="171450" indent="-171450">
              <a:buFont typeface="Arial" panose="020B0604020202020204" pitchFamily="34" charset="0"/>
              <a:buChar char="•"/>
            </a:pPr>
            <a:r>
              <a:rPr lang="sv-SE" sz="1000" dirty="0" smtClean="0"/>
              <a:t>Ankomst område </a:t>
            </a:r>
          </a:p>
          <a:p>
            <a:pPr marL="171450" indent="-171450">
              <a:buFont typeface="Arial" panose="020B0604020202020204" pitchFamily="34" charset="0"/>
              <a:buChar char="•"/>
            </a:pPr>
            <a:r>
              <a:rPr lang="sv-SE" sz="1000" dirty="0" smtClean="0"/>
              <a:t>Lastat </a:t>
            </a:r>
          </a:p>
          <a:p>
            <a:pPr marL="171450" indent="-171450">
              <a:buFont typeface="Arial" panose="020B0604020202020204" pitchFamily="34" charset="0"/>
              <a:buChar char="•"/>
            </a:pPr>
            <a:r>
              <a:rPr lang="sv-SE" sz="1000" dirty="0" smtClean="0"/>
              <a:t>Ankomst destination </a:t>
            </a:r>
          </a:p>
          <a:p>
            <a:pPr marL="171450" indent="-171450">
              <a:buFont typeface="Arial" panose="020B0604020202020204" pitchFamily="34" charset="0"/>
              <a:buChar char="•"/>
            </a:pPr>
            <a:r>
              <a:rPr lang="sv-SE" sz="1000" dirty="0" smtClean="0"/>
              <a:t>Klartid </a:t>
            </a:r>
          </a:p>
          <a:p>
            <a:pPr marL="171450" indent="-171450">
              <a:buFont typeface="Arial" panose="020B0604020202020204" pitchFamily="34" charset="0"/>
              <a:buChar char="•"/>
            </a:pPr>
            <a:r>
              <a:rPr lang="sv-SE" sz="1000" dirty="0" smtClean="0"/>
              <a:t>Avslutningstid</a:t>
            </a:r>
          </a:p>
          <a:p>
            <a:pPr marL="171450" indent="-171450">
              <a:buFont typeface="Arial" panose="020B0604020202020204" pitchFamily="34" charset="0"/>
              <a:buChar char="•"/>
            </a:pPr>
            <a:r>
              <a:rPr lang="sv-SE" sz="1000" dirty="0" smtClean="0"/>
              <a:t>Km</a:t>
            </a:r>
          </a:p>
          <a:p>
            <a:pPr marL="171450" indent="-171450">
              <a:buFont typeface="Arial" panose="020B0604020202020204" pitchFamily="34" charset="0"/>
              <a:buChar char="•"/>
            </a:pPr>
            <a:r>
              <a:rPr lang="sv-SE" sz="1000" dirty="0" smtClean="0">
                <a:solidFill>
                  <a:srgbClr val="FF0000"/>
                </a:solidFill>
              </a:rPr>
              <a:t>Utryckningstid</a:t>
            </a:r>
            <a:r>
              <a:rPr lang="sv-SE" sz="1000" dirty="0" smtClean="0"/>
              <a:t> </a:t>
            </a:r>
          </a:p>
          <a:p>
            <a:pPr marL="171450" indent="-171450">
              <a:buFont typeface="Arial" panose="020B0604020202020204" pitchFamily="34" charset="0"/>
              <a:buChar char="•"/>
            </a:pPr>
            <a:r>
              <a:rPr lang="sv-SE" sz="1000" dirty="0" smtClean="0">
                <a:solidFill>
                  <a:srgbClr val="FF0000"/>
                </a:solidFill>
              </a:rPr>
              <a:t>Uppdragstid med patient</a:t>
            </a:r>
          </a:p>
          <a:p>
            <a:pPr marL="171450" indent="-171450">
              <a:buFont typeface="Arial" panose="020B0604020202020204" pitchFamily="34" charset="0"/>
              <a:buChar char="•"/>
            </a:pPr>
            <a:r>
              <a:rPr lang="sv-SE" sz="1000" dirty="0" smtClean="0">
                <a:solidFill>
                  <a:srgbClr val="FF0000"/>
                </a:solidFill>
              </a:rPr>
              <a:t>Uppdragstid</a:t>
            </a:r>
          </a:p>
          <a:p>
            <a:pPr marL="171450" indent="-171450">
              <a:buFont typeface="Arial" panose="020B0604020202020204" pitchFamily="34" charset="0"/>
              <a:buChar char="•"/>
            </a:pPr>
            <a:r>
              <a:rPr lang="sv-SE" sz="1000" dirty="0" smtClean="0"/>
              <a:t>Person id (exkluderades i testinsamlingen)</a:t>
            </a:r>
          </a:p>
          <a:p>
            <a:pPr marL="171450" indent="-171450">
              <a:buFont typeface="Arial" panose="020B0604020202020204" pitchFamily="34" charset="0"/>
              <a:buChar char="•"/>
            </a:pPr>
            <a:r>
              <a:rPr lang="sv-SE" sz="1000" dirty="0" smtClean="0">
                <a:solidFill>
                  <a:srgbClr val="FF0000"/>
                </a:solidFill>
              </a:rPr>
              <a:t>Kön(Gender)</a:t>
            </a:r>
          </a:p>
          <a:p>
            <a:pPr marL="171450" indent="-171450">
              <a:buFont typeface="Arial" panose="020B0604020202020204" pitchFamily="34" charset="0"/>
              <a:buChar char="•"/>
            </a:pPr>
            <a:r>
              <a:rPr lang="sv-SE" sz="1000" dirty="0" smtClean="0">
                <a:solidFill>
                  <a:srgbClr val="FF0000"/>
                </a:solidFill>
              </a:rPr>
              <a:t>Ålder(AgeYears)</a:t>
            </a:r>
          </a:p>
          <a:p>
            <a:pPr marL="171450" indent="-171450">
              <a:buFont typeface="Arial" panose="020B0604020202020204" pitchFamily="34" charset="0"/>
              <a:buChar char="•"/>
            </a:pPr>
            <a:r>
              <a:rPr lang="sv-SE" sz="1000" dirty="0" smtClean="0">
                <a:solidFill>
                  <a:srgbClr val="FF0000"/>
                </a:solidFill>
              </a:rPr>
              <a:t>Kommun(Muncipality) som patienten är folkbokförd i.</a:t>
            </a:r>
          </a:p>
          <a:p>
            <a:pPr marL="171450" indent="-171450">
              <a:buFont typeface="Arial" panose="020B0604020202020204" pitchFamily="34" charset="0"/>
              <a:buChar char="•"/>
            </a:pPr>
            <a:r>
              <a:rPr lang="sv-SE" sz="1000" dirty="0" smtClean="0">
                <a:solidFill>
                  <a:srgbClr val="FF0000"/>
                </a:solidFill>
              </a:rPr>
              <a:t>HämtZon (pickuppZone), Kommun som uppdraget utförs i.</a:t>
            </a:r>
          </a:p>
          <a:p>
            <a:pPr marL="171450" indent="-171450">
              <a:buFont typeface="Arial" panose="020B0604020202020204" pitchFamily="34" charset="0"/>
              <a:buChar char="•"/>
            </a:pPr>
            <a:r>
              <a:rPr lang="sv-SE" sz="1000" dirty="0" smtClean="0"/>
              <a:t>EKG taget/skickat/NULL </a:t>
            </a:r>
          </a:p>
          <a:p>
            <a:pPr marL="171450" indent="-171450">
              <a:buFont typeface="Arial" panose="020B0604020202020204" pitchFamily="34" charset="0"/>
              <a:buChar char="•"/>
            </a:pPr>
            <a:r>
              <a:rPr lang="sv-SE" sz="1000" dirty="0" smtClean="0"/>
              <a:t>P-glukos numeriskt värde första/NULL </a:t>
            </a:r>
          </a:p>
          <a:p>
            <a:pPr marL="171450" indent="-171450">
              <a:buFont typeface="Arial" panose="020B0604020202020204" pitchFamily="34" charset="0"/>
              <a:buChar char="•"/>
            </a:pPr>
            <a:r>
              <a:rPr lang="sv-SE" sz="1000" dirty="0" smtClean="0"/>
              <a:t>P-glukos sista numeriska värde/NULL </a:t>
            </a:r>
          </a:p>
          <a:p>
            <a:pPr marL="171450" indent="-171450">
              <a:buFont typeface="Arial" panose="020B0604020202020204" pitchFamily="34" charset="0"/>
              <a:buChar char="•"/>
            </a:pPr>
            <a:r>
              <a:rPr lang="sv-SE" sz="1000" dirty="0" smtClean="0"/>
              <a:t>VAS värde första numeriska värde/NULL </a:t>
            </a:r>
          </a:p>
          <a:p>
            <a:pPr marL="171450" indent="-171450">
              <a:buFont typeface="Arial" panose="020B0604020202020204" pitchFamily="34" charset="0"/>
              <a:buChar char="•"/>
            </a:pPr>
            <a:r>
              <a:rPr lang="sv-SE" sz="1000" dirty="0" smtClean="0"/>
              <a:t>VAS värde sista numeriska värde/NULL </a:t>
            </a:r>
          </a:p>
          <a:p>
            <a:pPr marL="171450" indent="-171450">
              <a:buFont typeface="Arial" panose="020B0604020202020204" pitchFamily="34" charset="0"/>
              <a:buChar char="•"/>
            </a:pPr>
            <a:r>
              <a:rPr lang="sv-SE" sz="1000" dirty="0" smtClean="0"/>
              <a:t>1:a Läkemedel namn/NULL om inget givet </a:t>
            </a:r>
            <a:r>
              <a:rPr lang="sv-SE" sz="1000" dirty="0" smtClean="0">
                <a:solidFill>
                  <a:srgbClr val="FF0000"/>
                </a:solidFill>
              </a:rPr>
              <a:t>Kopplat med ATC kod</a:t>
            </a:r>
            <a:endParaRPr lang="sv-SE" sz="1000" dirty="0" smtClean="0"/>
          </a:p>
          <a:p>
            <a:pPr marL="171450" indent="-171450">
              <a:buFont typeface="Arial" panose="020B0604020202020204" pitchFamily="34" charset="0"/>
              <a:buChar char="•"/>
            </a:pPr>
            <a:r>
              <a:rPr lang="sv-SE" sz="1000" dirty="0" smtClean="0"/>
              <a:t>2:a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3:e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4:e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5:e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6:e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7:e Läkemedel namn/NULL om inget givet </a:t>
            </a:r>
            <a:r>
              <a:rPr lang="sv-SE" sz="1000" dirty="0" smtClean="0">
                <a:solidFill>
                  <a:srgbClr val="FF0000"/>
                </a:solidFill>
              </a:rPr>
              <a:t>Kopplat </a:t>
            </a:r>
            <a:r>
              <a:rPr lang="sv-SE" sz="1000" dirty="0">
                <a:solidFill>
                  <a:srgbClr val="FF0000"/>
                </a:solidFill>
              </a:rPr>
              <a:t>med </a:t>
            </a:r>
            <a:r>
              <a:rPr lang="sv-SE" sz="1000" dirty="0" smtClean="0">
                <a:solidFill>
                  <a:srgbClr val="FF0000"/>
                </a:solidFill>
              </a:rPr>
              <a:t>ATC kod</a:t>
            </a:r>
            <a:r>
              <a:rPr lang="sv-SE" sz="1000" dirty="0" smtClean="0"/>
              <a:t> </a:t>
            </a:r>
          </a:p>
          <a:p>
            <a:pPr marL="171450" indent="-171450">
              <a:buFont typeface="Arial" panose="020B0604020202020204" pitchFamily="34" charset="0"/>
              <a:buChar char="•"/>
            </a:pPr>
            <a:r>
              <a:rPr lang="sv-SE" sz="1000" dirty="0" smtClean="0"/>
              <a:t>8:e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9:e Läkemedel namn/NULL om inget givet </a:t>
            </a:r>
            <a:r>
              <a:rPr lang="sv-SE" sz="1000" dirty="0">
                <a:solidFill>
                  <a:srgbClr val="FF0000"/>
                </a:solidFill>
              </a:rPr>
              <a:t>Kopplat med </a:t>
            </a:r>
            <a:r>
              <a:rPr lang="sv-SE" sz="1000" dirty="0" smtClean="0">
                <a:solidFill>
                  <a:srgbClr val="FF0000"/>
                </a:solidFill>
              </a:rPr>
              <a:t>ATC kod</a:t>
            </a:r>
            <a:endParaRPr lang="sv-SE" sz="1000" dirty="0" smtClean="0"/>
          </a:p>
          <a:p>
            <a:pPr marL="171450" indent="-171450">
              <a:buFont typeface="Arial" panose="020B0604020202020204" pitchFamily="34" charset="0"/>
              <a:buChar char="•"/>
            </a:pPr>
            <a:r>
              <a:rPr lang="sv-SE" sz="1000" dirty="0" smtClean="0"/>
              <a:t>10:e Läkemedel namn/NULL om inget givet </a:t>
            </a:r>
            <a:r>
              <a:rPr lang="sv-SE" sz="1000" dirty="0">
                <a:solidFill>
                  <a:srgbClr val="FF0000"/>
                </a:solidFill>
              </a:rPr>
              <a:t>Kopplat med </a:t>
            </a:r>
            <a:r>
              <a:rPr lang="sv-SE" sz="1000" dirty="0" smtClean="0">
                <a:solidFill>
                  <a:srgbClr val="FF0000"/>
                </a:solidFill>
              </a:rPr>
              <a:t>ATC </a:t>
            </a:r>
            <a:r>
              <a:rPr lang="sv-SE" sz="1000" dirty="0">
                <a:solidFill>
                  <a:srgbClr val="FF0000"/>
                </a:solidFill>
              </a:rPr>
              <a:t>kod</a:t>
            </a:r>
            <a:endParaRPr lang="sv-SE" sz="1000" dirty="0"/>
          </a:p>
          <a:p>
            <a:pPr marL="171450" indent="-171450">
              <a:buFont typeface="Arial" panose="020B0604020202020204" pitchFamily="34" charset="0"/>
              <a:buChar char="•"/>
            </a:pPr>
            <a:endParaRPr lang="sv-SE" sz="1000" dirty="0" smtClean="0"/>
          </a:p>
          <a:p>
            <a:endParaRPr lang="sv-SE" sz="1000" dirty="0"/>
          </a:p>
        </p:txBody>
      </p:sp>
    </p:spTree>
    <p:extLst>
      <p:ext uri="{BB962C8B-B14F-4D97-AF65-F5344CB8AC3E}">
        <p14:creationId xmlns:p14="http://schemas.microsoft.com/office/powerpoint/2010/main" val="8257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Systembehov</a:t>
            </a:r>
            <a:endParaRPr lang="sv-SE" dirty="0"/>
          </a:p>
        </p:txBody>
      </p:sp>
      <p:sp>
        <p:nvSpPr>
          <p:cNvPr id="10" name="textruta 9"/>
          <p:cNvSpPr txBox="1"/>
          <p:nvPr/>
        </p:nvSpPr>
        <p:spPr>
          <a:xfrm>
            <a:off x="539552" y="1412777"/>
            <a:ext cx="7704856" cy="5632311"/>
          </a:xfrm>
          <a:prstGeom prst="rect">
            <a:avLst/>
          </a:prstGeom>
          <a:noFill/>
        </p:spPr>
        <p:txBody>
          <a:bodyPr wrap="square" rtlCol="0">
            <a:spAutoFit/>
          </a:bodyPr>
          <a:lstStyle/>
          <a:p>
            <a:r>
              <a:rPr lang="sv-SE" dirty="0" smtClean="0"/>
              <a:t>Framtagande av SQL frågor som är riktade för insamling till Nationellt ambulansregister och nyckeltal Nysam oavsett huvudman och journalleverantör</a:t>
            </a:r>
          </a:p>
          <a:p>
            <a:endParaRPr lang="sv-SE" dirty="0" smtClean="0"/>
          </a:p>
          <a:p>
            <a:r>
              <a:rPr lang="sv-SE" dirty="0" smtClean="0"/>
              <a:t>Framatagande av rapporter som ställs mot Nationellt ambulansregister och nyckeltal Nysam</a:t>
            </a:r>
            <a:r>
              <a:rPr lang="sv-SE" dirty="0"/>
              <a:t> oavsett huvudman och </a:t>
            </a:r>
            <a:r>
              <a:rPr lang="sv-SE" dirty="0" smtClean="0"/>
              <a:t>journalleverantör</a:t>
            </a:r>
          </a:p>
          <a:p>
            <a:pPr marL="285750" indent="-285750">
              <a:buFont typeface="Arial" panose="020B0604020202020204" pitchFamily="34" charset="0"/>
              <a:buChar char="•"/>
            </a:pPr>
            <a:endParaRPr lang="sv-SE" dirty="0"/>
          </a:p>
          <a:p>
            <a:r>
              <a:rPr lang="sv-SE" dirty="0" smtClean="0"/>
              <a:t>SQL frågor och rapporter kan även användas med fördel inom egen organisation för uppföljningsarbete, förbättringsarbete och forskning.</a:t>
            </a:r>
          </a:p>
          <a:p>
            <a:endParaRPr lang="sv-SE" dirty="0"/>
          </a:p>
          <a:p>
            <a:r>
              <a:rPr lang="sv-SE" dirty="0" smtClean="0"/>
              <a:t>Erfarenheter hittills från testinsamling 2015.</a:t>
            </a:r>
          </a:p>
          <a:p>
            <a:r>
              <a:rPr lang="sv-SE" dirty="0" smtClean="0"/>
              <a:t>uppföljningsarbete av ambulansläkare avseende dålig registrering av VP</a:t>
            </a:r>
          </a:p>
          <a:p>
            <a:pPr marL="285750" indent="-285750">
              <a:buFont typeface="Arial" panose="020B0604020202020204" pitchFamily="34" charset="0"/>
              <a:buChar char="•"/>
            </a:pPr>
            <a:r>
              <a:rPr lang="sv-SE" dirty="0" smtClean="0"/>
              <a:t>ledde till utbildningsinsattser  </a:t>
            </a:r>
          </a:p>
          <a:p>
            <a:pPr marL="285750" indent="-285750">
              <a:buFont typeface="Arial" panose="020B0604020202020204" pitchFamily="34" charset="0"/>
              <a:buChar char="•"/>
            </a:pPr>
            <a:r>
              <a:rPr lang="sv-SE" dirty="0" smtClean="0"/>
              <a:t>uppföljningsarbete sekundärtransporter med barn </a:t>
            </a:r>
          </a:p>
          <a:p>
            <a:pPr marL="285750" indent="-285750">
              <a:buFont typeface="Arial" panose="020B0604020202020204" pitchFamily="34" charset="0"/>
              <a:buChar char="•"/>
            </a:pPr>
            <a:r>
              <a:rPr lang="sv-SE" dirty="0" smtClean="0"/>
              <a:t>flera magisterarbeten</a:t>
            </a:r>
          </a:p>
          <a:p>
            <a:endParaRPr lang="sv-SE" dirty="0"/>
          </a:p>
          <a:p>
            <a:endParaRPr lang="sv-SE" dirty="0"/>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endParaRPr lang="sv-SE" dirty="0" smtClean="0"/>
          </a:p>
          <a:p>
            <a:endParaRPr lang="sv-SE" dirty="0"/>
          </a:p>
          <a:p>
            <a:endParaRPr lang="sv-SE" dirty="0"/>
          </a:p>
        </p:txBody>
      </p:sp>
    </p:spTree>
    <p:extLst>
      <p:ext uri="{BB962C8B-B14F-4D97-AF65-F5344CB8AC3E}">
        <p14:creationId xmlns:p14="http://schemas.microsoft.com/office/powerpoint/2010/main" val="1281036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t>Medverkan i Ambulansregistret och Nysam</a:t>
            </a:r>
            <a:endParaRPr lang="sv-SE" sz="3600" b="1" dirty="0"/>
          </a:p>
        </p:txBody>
      </p:sp>
      <p:sp>
        <p:nvSpPr>
          <p:cNvPr id="3" name="Platshållare för innehåll 2"/>
          <p:cNvSpPr>
            <a:spLocks noGrp="1"/>
          </p:cNvSpPr>
          <p:nvPr>
            <p:ph idx="1"/>
          </p:nvPr>
        </p:nvSpPr>
        <p:spPr>
          <a:xfrm>
            <a:off x="457200" y="1600200"/>
            <a:ext cx="8219256" cy="4493096"/>
          </a:xfrm>
        </p:spPr>
        <p:txBody>
          <a:bodyPr>
            <a:normAutofit/>
          </a:bodyPr>
          <a:lstStyle/>
          <a:p>
            <a:r>
              <a:rPr lang="sv-SE" sz="2800" dirty="0" smtClean="0"/>
              <a:t>Likriktad terminologi</a:t>
            </a:r>
          </a:p>
          <a:p>
            <a:r>
              <a:rPr lang="sv-SE" sz="2800" dirty="0" smtClean="0"/>
              <a:t>Likriktad registrering</a:t>
            </a:r>
          </a:p>
          <a:p>
            <a:r>
              <a:rPr lang="sv-SE" sz="2800" dirty="0" smtClean="0"/>
              <a:t>Likriktad utdata</a:t>
            </a:r>
          </a:p>
          <a:p>
            <a:r>
              <a:rPr lang="sv-SE" sz="2800" dirty="0" smtClean="0"/>
              <a:t>Likriktad utdata från journalleverantör med möjlighet till rapporter</a:t>
            </a:r>
          </a:p>
          <a:p>
            <a:pPr marL="0" indent="0">
              <a:buNone/>
            </a:pPr>
            <a:endParaRPr lang="sv-SE" sz="4000" dirty="0"/>
          </a:p>
        </p:txBody>
      </p:sp>
    </p:spTree>
    <p:extLst>
      <p:ext uri="{BB962C8B-B14F-4D97-AF65-F5344CB8AC3E}">
        <p14:creationId xmlns:p14="http://schemas.microsoft.com/office/powerpoint/2010/main" val="3725942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39552" y="33265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Definitioner och Terminologi</a:t>
            </a: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916832"/>
            <a:ext cx="3066897" cy="3245334"/>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ruta 1"/>
          <p:cNvSpPr txBox="1"/>
          <p:nvPr/>
        </p:nvSpPr>
        <p:spPr>
          <a:xfrm>
            <a:off x="395536" y="1916832"/>
            <a:ext cx="4536504" cy="4247317"/>
          </a:xfrm>
          <a:prstGeom prst="rect">
            <a:avLst/>
          </a:prstGeom>
          <a:noFill/>
        </p:spPr>
        <p:txBody>
          <a:bodyPr wrap="square" rtlCol="0">
            <a:spAutoFit/>
          </a:bodyPr>
          <a:lstStyle/>
          <a:p>
            <a:r>
              <a:rPr lang="sv-SE" dirty="0" smtClean="0"/>
              <a:t>Vidare arbete behöver göras med Standard för nationell data i ambulanssjukvård</a:t>
            </a:r>
          </a:p>
          <a:p>
            <a:endParaRPr lang="sv-SE" dirty="0"/>
          </a:p>
          <a:p>
            <a:r>
              <a:rPr lang="sv-SE" dirty="0" smtClean="0"/>
              <a:t>Råd för terminologi och definitioner som används inom ambulanssjukvården i Sverige som stöd för verksamheterna och ett framtidsarbete för gemensam registerdata.</a:t>
            </a:r>
          </a:p>
          <a:p>
            <a:endParaRPr lang="sv-SE" dirty="0" smtClean="0"/>
          </a:p>
          <a:p>
            <a:r>
              <a:rPr lang="sv-SE" dirty="0" smtClean="0"/>
              <a:t>Flisa har en arbetsgrupp för stöd till verksamheter gällande uppdatering av befintliga och nya definitioner.</a:t>
            </a:r>
          </a:p>
          <a:p>
            <a:r>
              <a:rPr lang="sv-SE" dirty="0" smtClean="0"/>
              <a:t>Kontakta flisa för frågor eller förslag.</a:t>
            </a:r>
          </a:p>
          <a:p>
            <a:r>
              <a:rPr lang="sv-SE" dirty="0" smtClean="0">
                <a:hlinkClick r:id="rId4"/>
              </a:rPr>
              <a:t>ambulansregistret@flisa.nu</a:t>
            </a:r>
            <a:endParaRPr lang="sv-SE" dirty="0" smtClean="0"/>
          </a:p>
          <a:p>
            <a:endParaRPr lang="sv-SE" dirty="0" smtClean="0"/>
          </a:p>
          <a:p>
            <a:endParaRPr lang="sv-SE" dirty="0"/>
          </a:p>
        </p:txBody>
      </p:sp>
    </p:spTree>
    <p:extLst>
      <p:ext uri="{BB962C8B-B14F-4D97-AF65-F5344CB8AC3E}">
        <p14:creationId xmlns:p14="http://schemas.microsoft.com/office/powerpoint/2010/main" val="1855768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Framtid</a:t>
            </a:r>
            <a:endParaRPr lang="sv-SE" dirty="0"/>
          </a:p>
        </p:txBody>
      </p:sp>
      <p:sp>
        <p:nvSpPr>
          <p:cNvPr id="3" name="Platshållare för innehåll 2"/>
          <p:cNvSpPr>
            <a:spLocks noGrp="1"/>
          </p:cNvSpPr>
          <p:nvPr>
            <p:ph idx="1"/>
          </p:nvPr>
        </p:nvSpPr>
        <p:spPr/>
        <p:txBody>
          <a:bodyPr/>
          <a:lstStyle/>
          <a:p>
            <a:r>
              <a:rPr lang="sv-SE" dirty="0" smtClean="0"/>
              <a:t>Datainsamling 2016, mars </a:t>
            </a:r>
          </a:p>
          <a:p>
            <a:r>
              <a:rPr lang="sv-SE" dirty="0" smtClean="0"/>
              <a:t>Ställa in journalsystemen innan 2017-12-31</a:t>
            </a:r>
          </a:p>
          <a:p>
            <a:r>
              <a:rPr lang="sv-SE" dirty="0" smtClean="0"/>
              <a:t>2018(sammanställning 2019) första året med likriktad data</a:t>
            </a:r>
          </a:p>
          <a:p>
            <a:r>
              <a:rPr lang="sv-SE" dirty="0" smtClean="0"/>
              <a:t>Tjänsteplattform och automatöverföring</a:t>
            </a:r>
            <a:endParaRPr lang="sv-SE" dirty="0"/>
          </a:p>
        </p:txBody>
      </p:sp>
    </p:spTree>
    <p:extLst>
      <p:ext uri="{BB962C8B-B14F-4D97-AF65-F5344CB8AC3E}">
        <p14:creationId xmlns:p14="http://schemas.microsoft.com/office/powerpoint/2010/main" val="246729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90557"/>
            <a:ext cx="3375248" cy="337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a:xfrm>
            <a:off x="488640" y="28173"/>
            <a:ext cx="8229600" cy="1143000"/>
          </a:xfrm>
        </p:spPr>
        <p:txBody>
          <a:bodyPr>
            <a:normAutofit/>
          </a:bodyPr>
          <a:lstStyle/>
          <a:p>
            <a:r>
              <a:rPr lang="sv-SE" sz="2400" dirty="0" smtClean="0"/>
              <a:t>Lycka till och Välkommen till Nationellt ambulansregister och Nysam  Nyckeltal ambulanssjukvård</a:t>
            </a:r>
            <a:endParaRPr lang="sv-SE" sz="24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507757"/>
            <a:ext cx="1843684" cy="95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727" y="1412776"/>
            <a:ext cx="1511052" cy="151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552" y="3390314"/>
            <a:ext cx="1867024" cy="78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5355573"/>
            <a:ext cx="20478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5301208"/>
            <a:ext cx="2286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1700808"/>
            <a:ext cx="1779662" cy="153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87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 indikatorer</a:t>
            </a:r>
            <a:endParaRPr lang="sv-SE"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77" y="2420888"/>
            <a:ext cx="1799823" cy="55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Relaterad bi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77" y="3140968"/>
            <a:ext cx="1551445" cy="682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1907704" y="1556792"/>
            <a:ext cx="5328592" cy="369332"/>
          </a:xfrm>
          <a:prstGeom prst="rect">
            <a:avLst/>
          </a:prstGeom>
          <a:noFill/>
        </p:spPr>
        <p:txBody>
          <a:bodyPr wrap="square" rtlCol="0">
            <a:spAutoFit/>
          </a:bodyPr>
          <a:lstStyle/>
          <a:p>
            <a:r>
              <a:rPr lang="sv-SE" dirty="0" smtClean="0"/>
              <a:t>Vad mäter vi idag och hur ska det registreras </a:t>
            </a:r>
            <a:endParaRPr lang="sv-SE"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3073"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1" y="4005064"/>
            <a:ext cx="1391985"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64" y="5157192"/>
            <a:ext cx="1737358" cy="9361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resultat för blodtryck">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2145642"/>
            <a:ext cx="1039052" cy="83124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Bildresultat för corpul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3082" name="Picture 10" descr="Relaterad bild">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1854" y="2593546"/>
            <a:ext cx="1777480" cy="17774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ldresultat för smärta NRS">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56161" y="2173835"/>
            <a:ext cx="1437880" cy="3651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ildresultat för RLS 85">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02382" y="3068960"/>
            <a:ext cx="899625" cy="111810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Bildresultat för feber">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02382" y="5283570"/>
            <a:ext cx="1317490" cy="86889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elaterad bild">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02382" y="4329577"/>
            <a:ext cx="1217386" cy="81159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0" descr="Bildresultat för läkemedelsbehandlin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1" name="AutoShape 22" descr="Bildresultat för läkemedelsbehandlin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3095" name="Picture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9445" y="5448515"/>
            <a:ext cx="1407904" cy="70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us 11"/>
          <p:cNvSpPr/>
          <p:nvPr/>
        </p:nvSpPr>
        <p:spPr>
          <a:xfrm>
            <a:off x="3203848" y="3734791"/>
            <a:ext cx="1080120" cy="11895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Höger 12"/>
          <p:cNvSpPr/>
          <p:nvPr/>
        </p:nvSpPr>
        <p:spPr>
          <a:xfrm>
            <a:off x="2589700" y="3869927"/>
            <a:ext cx="686156" cy="919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Höger 13"/>
          <p:cNvSpPr/>
          <p:nvPr/>
        </p:nvSpPr>
        <p:spPr>
          <a:xfrm>
            <a:off x="4298514" y="3794962"/>
            <a:ext cx="72008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096"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66804" y="4329577"/>
            <a:ext cx="1305496" cy="9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12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90557"/>
            <a:ext cx="3375248" cy="337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normAutofit/>
          </a:bodyPr>
          <a:lstStyle/>
          <a:p>
            <a:r>
              <a:rPr lang="sv-SE" dirty="0" smtClean="0"/>
              <a:t>Kodning uppdragstyp</a:t>
            </a:r>
            <a:endParaRPr lang="sv-SE" dirty="0"/>
          </a:p>
        </p:txBody>
      </p:sp>
      <p:sp>
        <p:nvSpPr>
          <p:cNvPr id="3" name="AutoShape 2" descr="Bildresultat för världsti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1032" name="Picture 8" descr="Bildresultat för ambulans utryckn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1497" y="3518656"/>
            <a:ext cx="1463416" cy="8225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resultat för akutmottagni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1497" y="5589240"/>
            <a:ext cx="1358781" cy="6512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resultat för sjukhu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4341230"/>
            <a:ext cx="945528" cy="6303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dresultat för olycka">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8303" y="2300506"/>
            <a:ext cx="1509858" cy="6564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ldresultat för vårdcentral">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672" y="4245119"/>
            <a:ext cx="1463416" cy="8225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ildresultat för äldrevård">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90378" y="2060848"/>
            <a:ext cx="1211326" cy="806789"/>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39552" y="1340768"/>
            <a:ext cx="8208912" cy="369332"/>
          </a:xfrm>
          <a:prstGeom prst="rect">
            <a:avLst/>
          </a:prstGeom>
          <a:noFill/>
        </p:spPr>
        <p:txBody>
          <a:bodyPr wrap="square" rtlCol="0">
            <a:spAutoFit/>
          </a:bodyPr>
          <a:lstStyle/>
          <a:p>
            <a:r>
              <a:rPr lang="sv-SE" dirty="0" smtClean="0"/>
              <a:t>Kodning av uppdragstyp är en av grundpelarna till ambulansregistret och nysam </a:t>
            </a:r>
            <a:endParaRPr lang="sv-SE" dirty="0"/>
          </a:p>
        </p:txBody>
      </p:sp>
    </p:spTree>
    <p:extLst>
      <p:ext uri="{BB962C8B-B14F-4D97-AF65-F5344CB8AC3E}">
        <p14:creationId xmlns:p14="http://schemas.microsoft.com/office/powerpoint/2010/main" val="156792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39552" y="33265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Uppdragstyp</a:t>
            </a:r>
          </a:p>
          <a:p>
            <a:pPr marL="0" indent="0">
              <a:buFont typeface="Arial" panose="020B0604020202020204" pitchFamily="34" charset="0"/>
              <a:buNone/>
            </a:pPr>
            <a:r>
              <a:rPr lang="sv-SE" sz="1600" dirty="0" smtClean="0"/>
              <a:t>Kodningen är uppbyggd utifrån Standard för nationella data i ambulansjournal</a:t>
            </a:r>
            <a:endParaRPr lang="sv-SE" sz="1600"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4651073" cy="492168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9032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39552" y="332656"/>
            <a:ext cx="8229600" cy="525658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6400" b="1" dirty="0" smtClean="0"/>
              <a:t>Kodningen bygger på en treställig uppställning för en tydlighet med klara definitioner</a:t>
            </a:r>
          </a:p>
          <a:p>
            <a:pPr marL="0" indent="0">
              <a:buNone/>
            </a:pPr>
            <a:r>
              <a:rPr lang="sv-SE" sz="6400" b="1" dirty="0" smtClean="0"/>
              <a:t>Uppgifter registreras standardiserat, dvs alla gör likadant oavsett organisation och journalsystem </a:t>
            </a:r>
            <a:endParaRPr lang="sv-SE" sz="6400" b="1" dirty="0"/>
          </a:p>
          <a:p>
            <a:pPr marL="0" indent="0">
              <a:buFont typeface="Arial" panose="020B0604020202020204" pitchFamily="34" charset="0"/>
              <a:buNone/>
            </a:pPr>
            <a:endParaRPr lang="sv-SE" sz="6400" dirty="0" smtClean="0"/>
          </a:p>
          <a:p>
            <a:pPr marL="0" indent="0">
              <a:buNone/>
            </a:pPr>
            <a:r>
              <a:rPr lang="sv-SE" sz="6400" b="1" dirty="0" smtClean="0"/>
              <a:t>Primäruppdrag</a:t>
            </a:r>
            <a:r>
              <a:rPr lang="sv-SE" sz="6400" dirty="0" smtClean="0"/>
              <a:t>, Uppdrag till sjukdoms- och skadeplats eller händelse</a:t>
            </a:r>
          </a:p>
          <a:p>
            <a:pPr marL="0" indent="0">
              <a:buNone/>
            </a:pPr>
            <a:r>
              <a:rPr lang="sv-SE" sz="6400" b="1" dirty="0" smtClean="0"/>
              <a:t>Sekundäruppdrag, </a:t>
            </a:r>
            <a:r>
              <a:rPr lang="sv-SE" sz="6400" dirty="0" smtClean="0"/>
              <a:t>Uppdrag mellan vårdenheter, beställt av sjukvården och där en läkare har det medicinska ansvaret</a:t>
            </a:r>
          </a:p>
          <a:p>
            <a:pPr marL="0" indent="0">
              <a:buNone/>
            </a:pPr>
            <a:r>
              <a:rPr lang="sv-SE" sz="6400" b="1" dirty="0" smtClean="0"/>
              <a:t>Passningsuppdrag</a:t>
            </a:r>
            <a:r>
              <a:rPr lang="sv-SE" sz="6400" dirty="0" smtClean="0"/>
              <a:t>, Uppdrag för att upprätthålla beredskap i ett geografiskt område</a:t>
            </a:r>
          </a:p>
          <a:p>
            <a:pPr marL="0" indent="0">
              <a:buFont typeface="Arial" panose="020B0604020202020204" pitchFamily="34" charset="0"/>
              <a:buNone/>
            </a:pPr>
            <a:endParaRPr lang="sv-SE" sz="6400" dirty="0" smtClean="0"/>
          </a:p>
          <a:p>
            <a:pPr marL="0" indent="0">
              <a:buNone/>
            </a:pPr>
            <a:r>
              <a:rPr lang="sv-SE" sz="6400" b="1" dirty="0" smtClean="0"/>
              <a:t>Vård med transport</a:t>
            </a:r>
          </a:p>
          <a:p>
            <a:pPr marL="0" indent="0">
              <a:buNone/>
            </a:pPr>
            <a:r>
              <a:rPr lang="sv-SE" sz="6400" b="1" dirty="0" smtClean="0"/>
              <a:t>Vård på plats</a:t>
            </a:r>
          </a:p>
          <a:p>
            <a:pPr marL="0" indent="0">
              <a:buNone/>
            </a:pPr>
            <a:r>
              <a:rPr lang="sv-SE" sz="6400" b="1" dirty="0" smtClean="0"/>
              <a:t>Ingen Patient</a:t>
            </a:r>
          </a:p>
          <a:p>
            <a:pPr marL="0" indent="0">
              <a:buNone/>
            </a:pPr>
            <a:r>
              <a:rPr lang="sv-SE" sz="6400" dirty="0" smtClean="0"/>
              <a:t>De två första delarna är obligat för att säkerställa så att kodningen blir lika från alla medlemmar</a:t>
            </a:r>
          </a:p>
          <a:p>
            <a:pPr marL="0" indent="0">
              <a:buNone/>
            </a:pPr>
            <a:endParaRPr lang="sv-SE" sz="6400" dirty="0"/>
          </a:p>
          <a:p>
            <a:pPr marL="0" indent="0">
              <a:buNone/>
            </a:pPr>
            <a:r>
              <a:rPr lang="sv-SE" sz="6400" b="1" dirty="0" smtClean="0"/>
              <a:t>Transport av patient</a:t>
            </a:r>
          </a:p>
          <a:p>
            <a:pPr marL="0" indent="0">
              <a:buNone/>
            </a:pPr>
            <a:r>
              <a:rPr lang="sv-SE" sz="6400" b="1" dirty="0" smtClean="0"/>
              <a:t>Rädda Hjärnan</a:t>
            </a:r>
          </a:p>
          <a:p>
            <a:pPr marL="0" lvl="0" indent="0">
              <a:spcBef>
                <a:spcPts val="0"/>
              </a:spcBef>
              <a:buNone/>
            </a:pPr>
            <a:r>
              <a:rPr lang="sv-SE" sz="6400" b="1" dirty="0" smtClean="0"/>
              <a:t>Snabbspår PCI</a:t>
            </a:r>
          </a:p>
          <a:p>
            <a:pPr marL="0" lvl="0" indent="0">
              <a:spcBef>
                <a:spcPts val="0"/>
              </a:spcBef>
              <a:buNone/>
            </a:pPr>
            <a:r>
              <a:rPr lang="sv-SE" sz="6400" dirty="0" smtClean="0">
                <a:solidFill>
                  <a:prstClr val="black"/>
                </a:solidFill>
              </a:rPr>
              <a:t>Sista </a:t>
            </a:r>
            <a:r>
              <a:rPr lang="sv-SE" sz="6400" dirty="0">
                <a:solidFill>
                  <a:prstClr val="black"/>
                </a:solidFill>
              </a:rPr>
              <a:t>av de tre indelningarna är anpassningsbar efter den egna regionens förutsättningar, dock hade det varit önskvärt att använda en likande struktur och terminologi till likande uppdragtyper</a:t>
            </a:r>
          </a:p>
          <a:p>
            <a:pPr marL="0" indent="0">
              <a:buNone/>
            </a:pPr>
            <a:endParaRPr lang="sv-SE" sz="6400" b="1" dirty="0" smtClean="0"/>
          </a:p>
          <a:p>
            <a:pPr marL="0" indent="0">
              <a:buNone/>
            </a:pPr>
            <a:endParaRPr lang="sv-SE" sz="2300" b="1" dirty="0" smtClean="0"/>
          </a:p>
          <a:p>
            <a:endParaRPr lang="sv-SE" sz="1600" dirty="0"/>
          </a:p>
          <a:p>
            <a:pPr marL="0" indent="0">
              <a:buNone/>
            </a:pPr>
            <a:r>
              <a:rPr lang="sv-SE" sz="1600" dirty="0" smtClean="0"/>
              <a:t> </a:t>
            </a:r>
          </a:p>
        </p:txBody>
      </p:sp>
    </p:spTree>
    <p:extLst>
      <p:ext uri="{BB962C8B-B14F-4D97-AF65-F5344CB8AC3E}">
        <p14:creationId xmlns:p14="http://schemas.microsoft.com/office/powerpoint/2010/main" val="200275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39552" y="33265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Uppdragstyp</a:t>
            </a:r>
          </a:p>
          <a:p>
            <a:pPr marL="0" indent="0">
              <a:buFont typeface="Arial" panose="020B0604020202020204" pitchFamily="34" charset="0"/>
              <a:buNone/>
            </a:pPr>
            <a:r>
              <a:rPr lang="sv-SE" sz="1600" dirty="0" smtClean="0"/>
              <a:t>Exempel Region Halland</a:t>
            </a:r>
            <a:endParaRPr lang="sv-SE" sz="1600"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60" y="1772816"/>
            <a:ext cx="8541990" cy="448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39552" y="332656"/>
            <a:ext cx="8229600" cy="12241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smtClean="0"/>
              <a:t>Kodning Uppdragstyp</a:t>
            </a:r>
          </a:p>
          <a:p>
            <a:pPr marL="0" indent="0">
              <a:buFont typeface="Arial" panose="020B0604020202020204" pitchFamily="34" charset="0"/>
              <a:buNone/>
            </a:pPr>
            <a:r>
              <a:rPr lang="sv-SE" sz="1600" dirty="0" smtClean="0"/>
              <a:t>Exempel på kodning Uppdragstyp. Kodningen är uppbyggd utifrån Standard för nationella data i ambulansjournal. Det är av vikt att stavning, användning av stora eller små bokstäver, kommatecken , mellanrum etc. är lika uppbyggt.</a:t>
            </a:r>
          </a:p>
          <a:p>
            <a:pPr marL="0" indent="0">
              <a:buFont typeface="Arial" panose="020B0604020202020204" pitchFamily="34" charset="0"/>
              <a:buNone/>
            </a:pPr>
            <a:r>
              <a:rPr lang="sv-SE" sz="1600" dirty="0" smtClean="0"/>
              <a:t>Exempel nedan från Region Halland</a:t>
            </a:r>
            <a:endParaRPr lang="sv-SE" sz="16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8" y="1988840"/>
            <a:ext cx="9216008" cy="422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759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 indikatorer</a:t>
            </a:r>
            <a:endParaRPr lang="sv-SE" dirty="0"/>
          </a:p>
        </p:txBody>
      </p:sp>
      <p:sp>
        <p:nvSpPr>
          <p:cNvPr id="3" name="Platshållare för innehåll 2"/>
          <p:cNvSpPr>
            <a:spLocks noGrp="1"/>
          </p:cNvSpPr>
          <p:nvPr>
            <p:ph idx="1"/>
          </p:nvPr>
        </p:nvSpPr>
        <p:spPr>
          <a:xfrm>
            <a:off x="457200" y="1600200"/>
            <a:ext cx="8229600" cy="4997152"/>
          </a:xfrm>
        </p:spPr>
        <p:txBody>
          <a:bodyPr>
            <a:normAutofit fontScale="92500" lnSpcReduction="20000"/>
          </a:bodyPr>
          <a:lstStyle/>
          <a:p>
            <a:pPr marL="0" indent="0">
              <a:buNone/>
            </a:pPr>
            <a:r>
              <a:rPr lang="sv-SE" dirty="0" smtClean="0"/>
              <a:t>Vitalparametrar och upprepade mätningar</a:t>
            </a:r>
          </a:p>
          <a:p>
            <a:pPr marL="0" indent="0">
              <a:buNone/>
            </a:pPr>
            <a:endParaRPr lang="sv-SE" dirty="0"/>
          </a:p>
          <a:p>
            <a:r>
              <a:rPr lang="sv-SE" sz="2400" dirty="0" smtClean="0"/>
              <a:t>Andningsfrekvens, antal/min</a:t>
            </a:r>
          </a:p>
          <a:p>
            <a:r>
              <a:rPr lang="sv-SE" sz="2400" dirty="0" smtClean="0"/>
              <a:t>SpO2, procent</a:t>
            </a:r>
          </a:p>
          <a:p>
            <a:r>
              <a:rPr lang="sv-SE" sz="2400" dirty="0" smtClean="0"/>
              <a:t>Pulsfrekvens, antal per minut</a:t>
            </a:r>
          </a:p>
          <a:p>
            <a:r>
              <a:rPr lang="sv-SE" sz="2400" dirty="0" smtClean="0"/>
              <a:t>Blodtryck diastoliskt, mmHg</a:t>
            </a:r>
          </a:p>
          <a:p>
            <a:r>
              <a:rPr lang="sv-SE" sz="2400" dirty="0" smtClean="0"/>
              <a:t>Blodtryck systoliskt, mmHg</a:t>
            </a:r>
          </a:p>
          <a:p>
            <a:r>
              <a:rPr lang="sv-SE" sz="2400" dirty="0" smtClean="0"/>
              <a:t>Medvetandegrad, RLS 85</a:t>
            </a:r>
          </a:p>
          <a:p>
            <a:r>
              <a:rPr lang="sv-SE" sz="2400" dirty="0" smtClean="0"/>
              <a:t>Temp, grader Celsius</a:t>
            </a:r>
          </a:p>
          <a:p>
            <a:pPr marL="0" indent="0">
              <a:buNone/>
            </a:pPr>
            <a:r>
              <a:rPr lang="sv-SE" sz="2400" dirty="0" smtClean="0"/>
              <a:t>Första och sista värden samt om vitalparametrarna serierna är kompletta. VP komplett ja eller nej. Diskussion vad är ett första respektive sista värde? </a:t>
            </a:r>
            <a:r>
              <a:rPr lang="sv-SE" sz="2400" dirty="0" smtClean="0">
                <a:solidFill>
                  <a:srgbClr val="FF0000"/>
                </a:solidFill>
              </a:rPr>
              <a:t>Ex Första värde i samband undersökning och andra vid avlämning på sjukhus/vc. Vi måste arbeta in minst två mätningar för att kunna utvärdera våra bedömningar och åtgärder</a:t>
            </a:r>
            <a:endParaRPr lang="sv-SE" sz="2400" dirty="0">
              <a:solidFill>
                <a:srgbClr val="FF0000"/>
              </a:solidFill>
            </a:endParaRPr>
          </a:p>
          <a:p>
            <a:endParaRPr lang="sv-SE" sz="2400" dirty="0" smtClean="0">
              <a:solidFill>
                <a:srgbClr val="FF0000"/>
              </a:solidFill>
            </a:endParaRPr>
          </a:p>
          <a:p>
            <a:endParaRPr lang="sv-SE" sz="2400" dirty="0" smtClean="0"/>
          </a:p>
          <a:p>
            <a:pPr marL="0" indent="0">
              <a:buNone/>
            </a:pPr>
            <a:endParaRPr lang="sv-SE" dirty="0"/>
          </a:p>
        </p:txBody>
      </p:sp>
    </p:spTree>
    <p:extLst>
      <p:ext uri="{BB962C8B-B14F-4D97-AF65-F5344CB8AC3E}">
        <p14:creationId xmlns:p14="http://schemas.microsoft.com/office/powerpoint/2010/main" val="268814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1444</Words>
  <Application>Microsoft Office PowerPoint</Application>
  <PresentationFormat>Bildspel på skärmen (4:3)</PresentationFormat>
  <Paragraphs>220</Paragraphs>
  <Slides>22</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Office-tema</vt:lpstr>
      <vt:lpstr>Nationellt kvalitetsregister och nyckeltal</vt:lpstr>
      <vt:lpstr>Medverkan i Ambulansregistret och Nysam</vt:lpstr>
      <vt:lpstr>Kvalitets indikatorer</vt:lpstr>
      <vt:lpstr>Kodning uppdragstyp</vt:lpstr>
      <vt:lpstr>PowerPoint-presentation</vt:lpstr>
      <vt:lpstr>PowerPoint-presentation</vt:lpstr>
      <vt:lpstr>PowerPoint-presentation</vt:lpstr>
      <vt:lpstr>PowerPoint-presentation</vt:lpstr>
      <vt:lpstr>Kvalitets indikatorer</vt:lpstr>
      <vt:lpstr>Kvalitets indikatorer</vt:lpstr>
      <vt:lpstr>EKG</vt:lpstr>
      <vt:lpstr>Registrering av</vt:lpstr>
      <vt:lpstr>PowerPoint-presentation</vt:lpstr>
      <vt:lpstr>Kodning Läkemedel Ex RegionHalland ATC-kodning av läkemedel.  Andningsoxygen ska registreras som läkemedel</vt:lpstr>
      <vt:lpstr>PowerPoint-presentation</vt:lpstr>
      <vt:lpstr> Registrering uppdragstider </vt:lpstr>
      <vt:lpstr>Utmaning att koda rätt från början</vt:lpstr>
      <vt:lpstr>SQL fråga testinsamlingen 2015 och 2016  Rödmarkerat är förslag på utökning av SQL-frågan</vt:lpstr>
      <vt:lpstr>Systembehov</vt:lpstr>
      <vt:lpstr>PowerPoint-presentation</vt:lpstr>
      <vt:lpstr>Framtid</vt:lpstr>
      <vt:lpstr>Lycka till och Välkommen till Nationellt ambulansregister och Nysam  Nyckeltal ambulanssjukvård</vt:lpstr>
    </vt:vector>
  </TitlesOfParts>
  <Company>Landstinget Halland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Evertson Björn AMD KANSLI</dc:creator>
  <cp:lastModifiedBy>Anders Sandvik</cp:lastModifiedBy>
  <cp:revision>93</cp:revision>
  <dcterms:created xsi:type="dcterms:W3CDTF">2016-11-03T07:05:33Z</dcterms:created>
  <dcterms:modified xsi:type="dcterms:W3CDTF">2017-02-13T09:45:49Z</dcterms:modified>
</cp:coreProperties>
</file>